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7"/>
  </p:notesMasterIdLst>
  <p:sldIdLst>
    <p:sldId id="316" r:id="rId5"/>
    <p:sldId id="319" r:id="rId6"/>
    <p:sldId id="318" r:id="rId7"/>
    <p:sldId id="300" r:id="rId8"/>
    <p:sldId id="324" r:id="rId9"/>
    <p:sldId id="321" r:id="rId10"/>
    <p:sldId id="325" r:id="rId11"/>
    <p:sldId id="326" r:id="rId12"/>
    <p:sldId id="322" r:id="rId13"/>
    <p:sldId id="308" r:id="rId14"/>
    <p:sldId id="320" r:id="rId15"/>
    <p:sldId id="327" r:id="rId16"/>
    <p:sldId id="328" r:id="rId17"/>
    <p:sldId id="306" r:id="rId18"/>
    <p:sldId id="329" r:id="rId19"/>
    <p:sldId id="330" r:id="rId20"/>
    <p:sldId id="331" r:id="rId21"/>
    <p:sldId id="312" r:id="rId22"/>
    <p:sldId id="333" r:id="rId23"/>
    <p:sldId id="334" r:id="rId24"/>
    <p:sldId id="335" r:id="rId25"/>
    <p:sldId id="336" r:id="rId26"/>
    <p:sldId id="323" r:id="rId27"/>
    <p:sldId id="337" r:id="rId28"/>
    <p:sldId id="345" r:id="rId29"/>
    <p:sldId id="340" r:id="rId30"/>
    <p:sldId id="341" r:id="rId31"/>
    <p:sldId id="338" r:id="rId32"/>
    <p:sldId id="342" r:id="rId33"/>
    <p:sldId id="313" r:id="rId34"/>
    <p:sldId id="343" r:id="rId35"/>
    <p:sldId id="299" r:id="rId3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2747"/>
    <a:srgbClr val="00244A"/>
    <a:srgbClr val="FDA586"/>
    <a:srgbClr val="ABA0CF"/>
    <a:srgbClr val="86E4D1"/>
    <a:srgbClr val="D9D9D6"/>
    <a:srgbClr val="FED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49ABE8-205E-48B9-959F-AA928ECF3F8C}" v="5" dt="2023-09-19T12:23:09.0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86395" autoAdjust="0"/>
  </p:normalViewPr>
  <p:slideViewPr>
    <p:cSldViewPr snapToGrid="0" snapToObjects="1">
      <p:cViewPr varScale="1">
        <p:scale>
          <a:sx n="108" d="100"/>
          <a:sy n="108" d="100"/>
        </p:scale>
        <p:origin x="293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 varScale="1">
      <p:scale>
        <a:sx n="100" d="100"/>
        <a:sy n="100" d="100"/>
      </p:scale>
      <p:origin x="0" y="-27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uja Maiju" userId="846e1624-95b7-47c5-9eae-38f1453214a4" providerId="ADAL" clId="{CE49ABE8-205E-48B9-959F-AA928ECF3F8C}"/>
    <pc:docChg chg="custSel addSld delSld modSld">
      <pc:chgData name="Asuja Maiju" userId="846e1624-95b7-47c5-9eae-38f1453214a4" providerId="ADAL" clId="{CE49ABE8-205E-48B9-959F-AA928ECF3F8C}" dt="2023-09-19T12:23:22.332" v="38" actId="1076"/>
      <pc:docMkLst>
        <pc:docMk/>
      </pc:docMkLst>
      <pc:sldChg chg="addSp delSp modSp new del mod">
        <pc:chgData name="Asuja Maiju" userId="846e1624-95b7-47c5-9eae-38f1453214a4" providerId="ADAL" clId="{CE49ABE8-205E-48B9-959F-AA928ECF3F8C}" dt="2023-09-19T12:14:06.903" v="24" actId="47"/>
        <pc:sldMkLst>
          <pc:docMk/>
          <pc:sldMk cId="3604135992" sldId="344"/>
        </pc:sldMkLst>
        <pc:spChg chg="del">
          <ac:chgData name="Asuja Maiju" userId="846e1624-95b7-47c5-9eae-38f1453214a4" providerId="ADAL" clId="{CE49ABE8-205E-48B9-959F-AA928ECF3F8C}" dt="2023-09-19T12:06:47.622" v="3" actId="478"/>
          <ac:spMkLst>
            <pc:docMk/>
            <pc:sldMk cId="3604135992" sldId="344"/>
            <ac:spMk id="2" creationId="{E4CB28BE-7FD5-A7DD-D5CF-6BC8855276A9}"/>
          </ac:spMkLst>
        </pc:spChg>
        <pc:spChg chg="del">
          <ac:chgData name="Asuja Maiju" userId="846e1624-95b7-47c5-9eae-38f1453214a4" providerId="ADAL" clId="{CE49ABE8-205E-48B9-959F-AA928ECF3F8C}" dt="2023-09-19T12:06:47.622" v="3" actId="478"/>
          <ac:spMkLst>
            <pc:docMk/>
            <pc:sldMk cId="3604135992" sldId="344"/>
            <ac:spMk id="3" creationId="{B94081F4-BF36-0F4C-F4A1-51C71B73D6CD}"/>
          </ac:spMkLst>
        </pc:spChg>
        <pc:spChg chg="del">
          <ac:chgData name="Asuja Maiju" userId="846e1624-95b7-47c5-9eae-38f1453214a4" providerId="ADAL" clId="{CE49ABE8-205E-48B9-959F-AA928ECF3F8C}" dt="2023-09-19T12:06:47.622" v="3" actId="478"/>
          <ac:spMkLst>
            <pc:docMk/>
            <pc:sldMk cId="3604135992" sldId="344"/>
            <ac:spMk id="4" creationId="{E247405E-1B1E-7783-2229-E55E84BEB37F}"/>
          </ac:spMkLst>
        </pc:spChg>
        <pc:spChg chg="del">
          <ac:chgData name="Asuja Maiju" userId="846e1624-95b7-47c5-9eae-38f1453214a4" providerId="ADAL" clId="{CE49ABE8-205E-48B9-959F-AA928ECF3F8C}" dt="2023-09-19T12:06:41.085" v="1" actId="478"/>
          <ac:spMkLst>
            <pc:docMk/>
            <pc:sldMk cId="3604135992" sldId="344"/>
            <ac:spMk id="5" creationId="{8FC65962-A94C-9401-8584-2E3F599D701F}"/>
          </ac:spMkLst>
        </pc:spChg>
        <pc:spChg chg="del">
          <ac:chgData name="Asuja Maiju" userId="846e1624-95b7-47c5-9eae-38f1453214a4" providerId="ADAL" clId="{CE49ABE8-205E-48B9-959F-AA928ECF3F8C}" dt="2023-09-19T12:06:44.149" v="2" actId="478"/>
          <ac:spMkLst>
            <pc:docMk/>
            <pc:sldMk cId="3604135992" sldId="344"/>
            <ac:spMk id="6" creationId="{DCE161F3-CFEB-A25A-18D4-B4C6EB6704F8}"/>
          </ac:spMkLst>
        </pc:spChg>
        <pc:spChg chg="del">
          <ac:chgData name="Asuja Maiju" userId="846e1624-95b7-47c5-9eae-38f1453214a4" providerId="ADAL" clId="{CE49ABE8-205E-48B9-959F-AA928ECF3F8C}" dt="2023-09-19T12:06:44.149" v="2" actId="478"/>
          <ac:spMkLst>
            <pc:docMk/>
            <pc:sldMk cId="3604135992" sldId="344"/>
            <ac:spMk id="7" creationId="{A04BB470-5A01-752E-99B2-42AE26D088CF}"/>
          </ac:spMkLst>
        </pc:spChg>
        <pc:picChg chg="add del mod">
          <ac:chgData name="Asuja Maiju" userId="846e1624-95b7-47c5-9eae-38f1453214a4" providerId="ADAL" clId="{CE49ABE8-205E-48B9-959F-AA928ECF3F8C}" dt="2023-09-19T12:07:33.827" v="13" actId="478"/>
          <ac:picMkLst>
            <pc:docMk/>
            <pc:sldMk cId="3604135992" sldId="344"/>
            <ac:picMk id="9" creationId="{A32EAFDA-4710-10F3-7EDB-39F7F73783DD}"/>
          </ac:picMkLst>
        </pc:picChg>
        <pc:picChg chg="add mod">
          <ac:chgData name="Asuja Maiju" userId="846e1624-95b7-47c5-9eae-38f1453214a4" providerId="ADAL" clId="{CE49ABE8-205E-48B9-959F-AA928ECF3F8C}" dt="2023-09-19T12:13:08.749" v="16" actId="1076"/>
          <ac:picMkLst>
            <pc:docMk/>
            <pc:sldMk cId="3604135992" sldId="344"/>
            <ac:picMk id="11" creationId="{C15A7E2B-073E-73F5-9C51-125B750F803F}"/>
          </ac:picMkLst>
        </pc:picChg>
      </pc:sldChg>
      <pc:sldChg chg="addSp modSp new mod setBg">
        <pc:chgData name="Asuja Maiju" userId="846e1624-95b7-47c5-9eae-38f1453214a4" providerId="ADAL" clId="{CE49ABE8-205E-48B9-959F-AA928ECF3F8C}" dt="2023-09-19T12:23:22.332" v="38" actId="1076"/>
        <pc:sldMkLst>
          <pc:docMk/>
          <pc:sldMk cId="175367327" sldId="345"/>
        </pc:sldMkLst>
        <pc:picChg chg="add mod modCrop">
          <ac:chgData name="Asuja Maiju" userId="846e1624-95b7-47c5-9eae-38f1453214a4" providerId="ADAL" clId="{CE49ABE8-205E-48B9-959F-AA928ECF3F8C}" dt="2023-09-19T12:23:22.332" v="38" actId="1076"/>
          <ac:picMkLst>
            <pc:docMk/>
            <pc:sldMk cId="175367327" sldId="345"/>
            <ac:picMk id="2" creationId="{32F72B65-CD21-AF79-47F8-6ED38E8142C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B1CFF-C181-4422-8142-21255963117A}" type="datetimeFigureOut">
              <a:rPr lang="fi-FI" smtClean="0"/>
              <a:t>19.9.2023</a:t>
            </a:fld>
            <a:endParaRPr lang="fi-FI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EE3218-6A6A-43DE-AA97-40E100D47B8D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21981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E3218-6A6A-43DE-AA97-40E100D47B8D}" type="slidenum">
              <a:rPr lang="fi-FI" smtClean="0"/>
              <a:t>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3011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E3218-6A6A-43DE-AA97-40E100D47B8D}" type="slidenum">
              <a:rPr lang="fi-FI" smtClean="0"/>
              <a:t>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72406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E3218-6A6A-43DE-AA97-40E100D47B8D}" type="slidenum">
              <a:rPr lang="fi-FI" smtClean="0"/>
              <a:t>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42585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E3218-6A6A-43DE-AA97-40E100D47B8D}" type="slidenum">
              <a:rPr lang="fi-FI" smtClean="0"/>
              <a:t>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18882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E3218-6A6A-43DE-AA97-40E100D47B8D}" type="slidenum">
              <a:rPr lang="fi-FI" smtClean="0"/>
              <a:t>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21269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E3218-6A6A-43DE-AA97-40E100D47B8D}" type="slidenum">
              <a:rPr lang="fi-FI" smtClean="0"/>
              <a:t>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4666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E3218-6A6A-43DE-AA97-40E100D47B8D}" type="slidenum">
              <a:rPr lang="fi-FI" smtClean="0"/>
              <a:t>27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21524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E3218-6A6A-43DE-AA97-40E100D47B8D}" type="slidenum">
              <a:rPr lang="fi-FI" smtClean="0"/>
              <a:t>28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527971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E3218-6A6A-43DE-AA97-40E100D47B8D}" type="slidenum">
              <a:rPr lang="fi-FI" smtClean="0"/>
              <a:t>32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9778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E3218-6A6A-43DE-AA97-40E100D47B8D}" type="slidenum">
              <a:rPr lang="fi-FI" smtClean="0"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092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E3218-6A6A-43DE-AA97-40E100D47B8D}" type="slidenum">
              <a:rPr lang="fi-FI" smtClean="0"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09234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E3218-6A6A-43DE-AA97-40E100D47B8D}" type="slidenum">
              <a:rPr lang="fi-FI" smtClean="0"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54596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E3218-6A6A-43DE-AA97-40E100D47B8D}" type="slidenum">
              <a:rPr lang="fi-FI" smtClean="0"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77072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E3218-6A6A-43DE-AA97-40E100D47B8D}" type="slidenum">
              <a:rPr lang="fi-FI" smtClean="0"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2152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E3218-6A6A-43DE-AA97-40E100D47B8D}" type="slidenum">
              <a:rPr lang="fi-FI" smtClean="0"/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14211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E3218-6A6A-43DE-AA97-40E100D47B8D}" type="slidenum">
              <a:rPr lang="fi-FI" smtClean="0"/>
              <a:t>16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90568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E3218-6A6A-43DE-AA97-40E100D47B8D}" type="slidenum">
              <a:rPr lang="fi-FI" smtClean="0"/>
              <a:t>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8561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17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17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0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7FF6A0-A7E3-3846-9E28-9559CC91B5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2182" y="2845708"/>
            <a:ext cx="5378893" cy="780015"/>
          </a:xfrm>
        </p:spPr>
        <p:txBody>
          <a:bodyPr anchor="t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5FD1899-72B0-D446-A7C7-5DF44C79C1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182" y="4325206"/>
            <a:ext cx="5378893" cy="678414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887F365-D9BD-164E-96E2-A6CB1550D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19.9.2023</a:t>
            </a:fld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18A8F7E9-A5DA-2844-B272-FA2D6CF0D0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302" y="813612"/>
            <a:ext cx="3926199" cy="1511255"/>
          </a:xfrm>
          <a:prstGeom prst="rect">
            <a:avLst/>
          </a:prstGeom>
        </p:spPr>
      </p:pic>
      <p:pic>
        <p:nvPicPr>
          <p:cNvPr id="11" name="Picture 10" descr="Kaksi tyttöä EduFuturahuppareissa&#10;">
            <a:extLst>
              <a:ext uri="{FF2B5EF4-FFF2-40B4-BE49-F238E27FC236}">
                <a16:creationId xmlns:a16="http://schemas.microsoft.com/office/drawing/2014/main" id="{4DA040A8-3766-B047-D441-271A9DA3271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26866" y="1446326"/>
            <a:ext cx="4618728" cy="41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23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037172-84D4-7D43-BD31-4BF9276D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63808" cy="1325563"/>
          </a:xfrm>
        </p:spPr>
        <p:txBody>
          <a:bodyPr>
            <a:normAutofit/>
          </a:bodyPr>
          <a:lstStyle>
            <a:lvl1pPr algn="ctr">
              <a:defRPr sz="3200">
                <a:solidFill>
                  <a:srgbClr val="00244A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8321AB-C861-C341-AEE6-D64125FDD0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5624" y="1825625"/>
            <a:ext cx="6848959" cy="4351338"/>
          </a:xfrm>
        </p:spPr>
        <p:txBody>
          <a:bodyPr/>
          <a:lstStyle>
            <a:lvl1pPr algn="ctr">
              <a:lnSpc>
                <a:spcPct val="100000"/>
              </a:lnSpc>
              <a:defRPr b="0" i="0">
                <a:solidFill>
                  <a:srgbClr val="00244A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B21E8A3-BBEC-8048-8620-747FD8369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19.9.2023</a:t>
            </a:fld>
            <a:endParaRPr lang="fi-FI" dirty="0"/>
          </a:p>
        </p:txBody>
      </p:sp>
      <p:pic>
        <p:nvPicPr>
          <p:cNvPr id="4" name="Kuva 9" descr="EduFutura logo">
            <a:extLst>
              <a:ext uri="{FF2B5EF4-FFF2-40B4-BE49-F238E27FC236}">
                <a16:creationId xmlns:a16="http://schemas.microsoft.com/office/drawing/2014/main" id="{9D5AECA3-CAE8-FD6B-389B-0314D5E91D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0128" y="6221126"/>
            <a:ext cx="1350628" cy="51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2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2xsisältö, väliotsiko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037172-84D4-7D43-BD31-4BF9276D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63808" cy="1325563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8321AB-C861-C341-AEE6-D64125FDD0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90800"/>
            <a:ext cx="4854388" cy="3586162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1400"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B21E8A3-BBEC-8048-8620-747FD8369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19.9.2023</a:t>
            </a:fld>
            <a:endParaRPr lang="fi-FI" dirty="0"/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013C0753-C373-8844-BCD5-7D36550F2CD0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29235" y="2046287"/>
            <a:ext cx="4854388" cy="365125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2000" b="1" i="0">
                <a:solidFill>
                  <a:schemeClr val="bg1"/>
                </a:solidFill>
                <a:latin typeface="Fira Sans Black" panose="020B0503050000020004" pitchFamily="34" charset="0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Väliotsikko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8F2F151D-59ED-1449-BEC7-EEBB7EDA32B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47621" y="2590800"/>
            <a:ext cx="4854387" cy="3586162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1400"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14A86A4F-2CC1-B346-9D76-D4D28F38D77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38656" y="2046287"/>
            <a:ext cx="4854387" cy="365125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2000" b="1" i="0">
                <a:solidFill>
                  <a:schemeClr val="bg1"/>
                </a:solidFill>
                <a:latin typeface="Fira Sans Black" panose="020B0503050000020004" pitchFamily="34" charset="0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Väliotsikko</a:t>
            </a:r>
          </a:p>
        </p:txBody>
      </p:sp>
      <p:pic>
        <p:nvPicPr>
          <p:cNvPr id="11" name="Kuva 9" descr="EduFutura logo">
            <a:extLst>
              <a:ext uri="{FF2B5EF4-FFF2-40B4-BE49-F238E27FC236}">
                <a16:creationId xmlns:a16="http://schemas.microsoft.com/office/drawing/2014/main" id="{71DB2272-AFFD-FFBA-1971-A84959E551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0128" y="6221126"/>
            <a:ext cx="1350628" cy="51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1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 ja sisältö, kuva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E6FE490-4815-C047-9DA9-FB4D7416A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19.9.2023</a:t>
            </a:fld>
            <a:endParaRPr lang="fi-FI" dirty="0"/>
          </a:p>
        </p:txBody>
      </p:sp>
      <p:pic>
        <p:nvPicPr>
          <p:cNvPr id="3" name="Kuva 9" descr="EduFutura logo">
            <a:extLst>
              <a:ext uri="{FF2B5EF4-FFF2-40B4-BE49-F238E27FC236}">
                <a16:creationId xmlns:a16="http://schemas.microsoft.com/office/drawing/2014/main" id="{230B981F-DB60-4B23-1BFA-59C64CD392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0128" y="6221126"/>
            <a:ext cx="1350628" cy="519878"/>
          </a:xfrm>
          <a:prstGeom prst="rect">
            <a:avLst/>
          </a:prstGeom>
        </p:spPr>
      </p:pic>
      <p:sp>
        <p:nvSpPr>
          <p:cNvPr id="4" name="Otsikko 1">
            <a:extLst>
              <a:ext uri="{FF2B5EF4-FFF2-40B4-BE49-F238E27FC236}">
                <a16:creationId xmlns:a16="http://schemas.microsoft.com/office/drawing/2014/main" id="{5140F22A-C7B9-DCB1-7642-7ABFC2BBA6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408" y="515844"/>
            <a:ext cx="11049121" cy="935452"/>
          </a:xfrm>
        </p:spPr>
        <p:txBody>
          <a:bodyPr anchor="t"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5" name="Sisällön paikkamerkki 5">
            <a:extLst>
              <a:ext uri="{FF2B5EF4-FFF2-40B4-BE49-F238E27FC236}">
                <a16:creationId xmlns:a16="http://schemas.microsoft.com/office/drawing/2014/main" id="{6590E8C1-9F25-000D-C705-F51AD65041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6407" y="1663240"/>
            <a:ext cx="11049121" cy="4301331"/>
          </a:xfrm>
        </p:spPr>
        <p:txBody>
          <a:bodyPr/>
          <a:lstStyle>
            <a:lvl1pPr>
              <a:lnSpc>
                <a:spcPct val="100000"/>
              </a:lnSpc>
              <a:defRPr b="0" i="0">
                <a:latin typeface="Fira Sans Light" panose="020B0403050000020004" pitchFamily="34" charset="0"/>
                <a:ea typeface="Fira Sans Light" panose="020B0403050000020004" pitchFamily="34" charset="0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latin typeface="Fira Sans Light" panose="020B0403050000020004" pitchFamily="34" charset="0"/>
                <a:ea typeface="Fira Sans Light" panose="020B0403050000020004" pitchFamily="34" charset="0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latin typeface="Fira Sans Light" panose="020B0403050000020004" pitchFamily="34" charset="0"/>
                <a:ea typeface="Fira Sans Light" panose="020B0403050000020004" pitchFamily="34" charset="0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latin typeface="Fira Sans Light" panose="020B0403050000020004" pitchFamily="34" charset="0"/>
                <a:ea typeface="Fira Sans Light" panose="020B0403050000020004" pitchFamily="34" charset="0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latin typeface="Fira Sans Light" panose="020B0403050000020004" pitchFamily="34" charset="0"/>
                <a:ea typeface="Fira Sans Light" panose="020B0403050000020004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90769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ja sisältö, kuva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E6FE490-4815-C047-9DA9-FB4D7416A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19.9.2023</a:t>
            </a:fld>
            <a:endParaRPr lang="fi-FI" dirty="0"/>
          </a:p>
        </p:txBody>
      </p:sp>
      <p:pic>
        <p:nvPicPr>
          <p:cNvPr id="2" name="Kuva 9" descr="EduFutura logo">
            <a:extLst>
              <a:ext uri="{FF2B5EF4-FFF2-40B4-BE49-F238E27FC236}">
                <a16:creationId xmlns:a16="http://schemas.microsoft.com/office/drawing/2014/main" id="{68FA3608-55D1-6609-8343-B7783C0A6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0128" y="6221126"/>
            <a:ext cx="1350628" cy="519877"/>
          </a:xfrm>
          <a:prstGeom prst="rect">
            <a:avLst/>
          </a:prstGeom>
          <a:noFill/>
        </p:spPr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89C06D74-19CB-418E-3B9F-E47E1A0B9C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408" y="515844"/>
            <a:ext cx="11049121" cy="935452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9" name="Sisällön paikkamerkki 5">
            <a:extLst>
              <a:ext uri="{FF2B5EF4-FFF2-40B4-BE49-F238E27FC236}">
                <a16:creationId xmlns:a16="http://schemas.microsoft.com/office/drawing/2014/main" id="{AD0305AC-F4E4-A7EA-CF7F-4F1FD2D576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6408" y="1663240"/>
            <a:ext cx="11049120" cy="4301331"/>
          </a:xfrm>
        </p:spPr>
        <p:txBody>
          <a:bodyPr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1600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, kuva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ED2496-20E1-C843-9C3A-A815E164F9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637127"/>
            <a:ext cx="4616825" cy="132556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6605804-6FC3-1D42-AEA2-C872364676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5999" y="2097248"/>
            <a:ext cx="4616825" cy="380809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 b="0" i="0">
                <a:latin typeface="Fira Sans Light" panose="020B0403050000020004" pitchFamily="34" charset="0"/>
                <a:ea typeface="Fira Sans Light" panose="020B0403050000020004" pitchFamily="34" charset="0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 i="0">
                <a:latin typeface="Fira Sans Light" panose="020B0403050000020004" pitchFamily="34" charset="0"/>
                <a:ea typeface="Fira Sans Light" panose="020B0403050000020004" pitchFamily="34" charset="0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Fira Sans Light" panose="020B0403050000020004" pitchFamily="34" charset="0"/>
                <a:ea typeface="Fira Sans Light" panose="020B0403050000020004" pitchFamily="34" charset="0"/>
              </a:defRPr>
            </a:lvl3pPr>
            <a:lvl4pPr marL="15430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 b="0" i="0">
                <a:latin typeface="Fira Sans Light" panose="020B0403050000020004" pitchFamily="34" charset="0"/>
                <a:ea typeface="Fira Sans Light" panose="020B0403050000020004" pitchFamily="34" charset="0"/>
              </a:defRPr>
            </a:lvl4pPr>
            <a:lvl5pPr marL="2000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 b="0" i="0">
                <a:latin typeface="Fira Sans Light" panose="020B0403050000020004" pitchFamily="34" charset="0"/>
                <a:ea typeface="Fira Sans Light" panose="020B0403050000020004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E6FE490-4815-C047-9DA9-FB4D7416A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19.9.2023</a:t>
            </a:fld>
            <a:endParaRPr lang="fi-FI" dirty="0"/>
          </a:p>
        </p:txBody>
      </p:sp>
      <p:sp>
        <p:nvSpPr>
          <p:cNvPr id="11" name="Kuvan paikkamerkki 10">
            <a:extLst>
              <a:ext uri="{FF2B5EF4-FFF2-40B4-BE49-F238E27FC236}">
                <a16:creationId xmlns:a16="http://schemas.microsoft.com/office/drawing/2014/main" id="{47B2649A-9B48-2F44-B9F8-501D042C05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6913" y="637126"/>
            <a:ext cx="4821237" cy="5268213"/>
          </a:xfrm>
        </p:spPr>
        <p:txBody>
          <a:bodyPr/>
          <a:lstStyle/>
          <a:p>
            <a:endParaRPr lang="fi-FI" dirty="0"/>
          </a:p>
        </p:txBody>
      </p:sp>
      <p:pic>
        <p:nvPicPr>
          <p:cNvPr id="3" name="Kuva 9" descr="EduFutura logo">
            <a:extLst>
              <a:ext uri="{FF2B5EF4-FFF2-40B4-BE49-F238E27FC236}">
                <a16:creationId xmlns:a16="http://schemas.microsoft.com/office/drawing/2014/main" id="{230B981F-DB60-4B23-1BFA-59C64CD392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0128" y="6221126"/>
            <a:ext cx="1350628" cy="51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7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, kuva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ED2496-20E1-C843-9C3A-A815E164F9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637127"/>
            <a:ext cx="4616825" cy="1325563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6605804-6FC3-1D42-AEA2-C872364676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5999" y="2080470"/>
            <a:ext cx="4616825" cy="3824870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1800"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1pPr>
            <a:lvl2pPr marL="74295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2pPr>
            <a:lvl3pPr marL="120015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3pPr>
            <a:lvl4pPr marL="1543050" indent="-171450" algn="l">
              <a:lnSpc>
                <a:spcPct val="100000"/>
              </a:lnSpc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4pPr>
            <a:lvl5pPr marL="2000250" indent="-171450" algn="l">
              <a:lnSpc>
                <a:spcPct val="100000"/>
              </a:lnSpc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E6FE490-4815-C047-9DA9-FB4D7416A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19.9.2023</a:t>
            </a:fld>
            <a:endParaRPr lang="fi-FI" dirty="0"/>
          </a:p>
        </p:txBody>
      </p:sp>
      <p:sp>
        <p:nvSpPr>
          <p:cNvPr id="11" name="Kuvan paikkamerkki 10">
            <a:extLst>
              <a:ext uri="{FF2B5EF4-FFF2-40B4-BE49-F238E27FC236}">
                <a16:creationId xmlns:a16="http://schemas.microsoft.com/office/drawing/2014/main" id="{47B2649A-9B48-2F44-B9F8-501D042C05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6913" y="637126"/>
            <a:ext cx="4821237" cy="5268213"/>
          </a:xfrm>
        </p:spPr>
        <p:txBody>
          <a:bodyPr/>
          <a:lstStyle/>
          <a:p>
            <a:endParaRPr lang="fi-FI" dirty="0"/>
          </a:p>
        </p:txBody>
      </p:sp>
      <p:pic>
        <p:nvPicPr>
          <p:cNvPr id="3" name="Kuva 9" descr="EduFutura logo">
            <a:extLst>
              <a:ext uri="{FF2B5EF4-FFF2-40B4-BE49-F238E27FC236}">
                <a16:creationId xmlns:a16="http://schemas.microsoft.com/office/drawing/2014/main" id="{230B981F-DB60-4B23-1BFA-59C64CD392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0128" y="6221126"/>
            <a:ext cx="1350628" cy="51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4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, kuva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E6FE490-4815-C047-9DA9-FB4D7416A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19.9.2023</a:t>
            </a:fld>
            <a:endParaRPr lang="fi-FI" dirty="0"/>
          </a:p>
        </p:txBody>
      </p:sp>
      <p:pic>
        <p:nvPicPr>
          <p:cNvPr id="3" name="Kuva 9" descr="EduFutura logo">
            <a:extLst>
              <a:ext uri="{FF2B5EF4-FFF2-40B4-BE49-F238E27FC236}">
                <a16:creationId xmlns:a16="http://schemas.microsoft.com/office/drawing/2014/main" id="{230B981F-DB60-4B23-1BFA-59C64CD392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0128" y="6221126"/>
            <a:ext cx="1350628" cy="519878"/>
          </a:xfrm>
          <a:prstGeom prst="rect">
            <a:avLst/>
          </a:prstGeom>
        </p:spPr>
      </p:pic>
      <p:sp>
        <p:nvSpPr>
          <p:cNvPr id="4" name="Otsikko 1">
            <a:extLst>
              <a:ext uri="{FF2B5EF4-FFF2-40B4-BE49-F238E27FC236}">
                <a16:creationId xmlns:a16="http://schemas.microsoft.com/office/drawing/2014/main" id="{5140F22A-C7B9-DCB1-7642-7ABFC2BBA6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408" y="515844"/>
            <a:ext cx="11049121" cy="935452"/>
          </a:xfrm>
        </p:spPr>
        <p:txBody>
          <a:bodyPr anchor="t"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5" name="Sisällön paikkamerkki 5">
            <a:extLst>
              <a:ext uri="{FF2B5EF4-FFF2-40B4-BE49-F238E27FC236}">
                <a16:creationId xmlns:a16="http://schemas.microsoft.com/office/drawing/2014/main" id="{6590E8C1-9F25-000D-C705-F51AD65041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6408" y="1663240"/>
            <a:ext cx="5314748" cy="4301331"/>
          </a:xfrm>
        </p:spPr>
        <p:txBody>
          <a:bodyPr/>
          <a:lstStyle>
            <a:lvl1pPr>
              <a:lnSpc>
                <a:spcPct val="100000"/>
              </a:lnSpc>
              <a:defRPr b="0" i="0">
                <a:latin typeface="Fira Sans Light" panose="020B0403050000020004" pitchFamily="34" charset="0"/>
                <a:ea typeface="Fira Sans Light" panose="020B0403050000020004" pitchFamily="34" charset="0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latin typeface="Fira Sans Light" panose="020B0403050000020004" pitchFamily="34" charset="0"/>
                <a:ea typeface="Fira Sans Light" panose="020B0403050000020004" pitchFamily="34" charset="0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latin typeface="Fira Sans Light" panose="020B0403050000020004" pitchFamily="34" charset="0"/>
                <a:ea typeface="Fira Sans Light" panose="020B0403050000020004" pitchFamily="34" charset="0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latin typeface="Fira Sans Light" panose="020B0403050000020004" pitchFamily="34" charset="0"/>
                <a:ea typeface="Fira Sans Light" panose="020B0403050000020004" pitchFamily="34" charset="0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latin typeface="Fira Sans Light" panose="020B0403050000020004" pitchFamily="34" charset="0"/>
                <a:ea typeface="Fira Sans Light" panose="020B0403050000020004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Sisällön paikkamerkki 5">
            <a:extLst>
              <a:ext uri="{FF2B5EF4-FFF2-40B4-BE49-F238E27FC236}">
                <a16:creationId xmlns:a16="http://schemas.microsoft.com/office/drawing/2014/main" id="{26E437E2-E44C-DCE4-9981-31E3E316EF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20781" y="1663240"/>
            <a:ext cx="5314748" cy="4301331"/>
          </a:xfrm>
        </p:spPr>
        <p:txBody>
          <a:bodyPr/>
          <a:lstStyle>
            <a:lvl1pPr>
              <a:lnSpc>
                <a:spcPct val="100000"/>
              </a:lnSpc>
              <a:defRPr b="0" i="0">
                <a:latin typeface="Fira Sans Light" panose="020B0403050000020004" pitchFamily="34" charset="0"/>
                <a:ea typeface="Fira Sans Light" panose="020B0403050000020004" pitchFamily="34" charset="0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latin typeface="Fira Sans Light" panose="020B0403050000020004" pitchFamily="34" charset="0"/>
                <a:ea typeface="Fira Sans Light" panose="020B0403050000020004" pitchFamily="34" charset="0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latin typeface="Fira Sans Light" panose="020B0403050000020004" pitchFamily="34" charset="0"/>
                <a:ea typeface="Fira Sans Light" panose="020B0403050000020004" pitchFamily="34" charset="0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latin typeface="Fira Sans Light" panose="020B0403050000020004" pitchFamily="34" charset="0"/>
                <a:ea typeface="Fira Sans Light" panose="020B0403050000020004" pitchFamily="34" charset="0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latin typeface="Fira Sans Light" panose="020B0403050000020004" pitchFamily="34" charset="0"/>
                <a:ea typeface="Fira Sans Light" panose="020B0403050000020004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42261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ja sisältö, kuva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E6FE490-4815-C047-9DA9-FB4D7416A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19.9.2023</a:t>
            </a:fld>
            <a:endParaRPr lang="fi-FI" dirty="0"/>
          </a:p>
        </p:txBody>
      </p:sp>
      <p:pic>
        <p:nvPicPr>
          <p:cNvPr id="2" name="Kuva 9" descr="EduFutura logo">
            <a:extLst>
              <a:ext uri="{FF2B5EF4-FFF2-40B4-BE49-F238E27FC236}">
                <a16:creationId xmlns:a16="http://schemas.microsoft.com/office/drawing/2014/main" id="{68FA3608-55D1-6609-8343-B7783C0A6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0128" y="6221126"/>
            <a:ext cx="1350628" cy="519877"/>
          </a:xfrm>
          <a:prstGeom prst="rect">
            <a:avLst/>
          </a:prstGeom>
          <a:noFill/>
        </p:spPr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89C06D74-19CB-418E-3B9F-E47E1A0B9C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408" y="515844"/>
            <a:ext cx="11049121" cy="935452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9" name="Sisällön paikkamerkki 5">
            <a:extLst>
              <a:ext uri="{FF2B5EF4-FFF2-40B4-BE49-F238E27FC236}">
                <a16:creationId xmlns:a16="http://schemas.microsoft.com/office/drawing/2014/main" id="{AD0305AC-F4E4-A7EA-CF7F-4F1FD2D576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6408" y="1663240"/>
            <a:ext cx="5314748" cy="4301331"/>
          </a:xfrm>
        </p:spPr>
        <p:txBody>
          <a:bodyPr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Sisällön paikkamerkki 5">
            <a:extLst>
              <a:ext uri="{FF2B5EF4-FFF2-40B4-BE49-F238E27FC236}">
                <a16:creationId xmlns:a16="http://schemas.microsoft.com/office/drawing/2014/main" id="{9B7629D2-8902-F067-E8DD-6C962AB7E32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20781" y="1663240"/>
            <a:ext cx="5314748" cy="4301331"/>
          </a:xfrm>
        </p:spPr>
        <p:txBody>
          <a:bodyPr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32915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s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E0F0D2-FC25-6C48-9378-4E09D8B68C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47262"/>
            <a:ext cx="10515600" cy="1990617"/>
          </a:xfrm>
        </p:spPr>
        <p:txBody>
          <a:bodyPr anchor="ctr"/>
          <a:lstStyle>
            <a:lvl1pPr algn="ctr">
              <a:defRPr i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Tämä on dia nostoja varten.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DD36F62-0A30-F342-B9A1-158C8C1A4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19.9.2023</a:t>
            </a:fld>
            <a:endParaRPr lang="fi-FI" dirty="0"/>
          </a:p>
        </p:txBody>
      </p:sp>
      <p:pic>
        <p:nvPicPr>
          <p:cNvPr id="7" name="Kuva 9" descr="EduFutura logo">
            <a:extLst>
              <a:ext uri="{FF2B5EF4-FFF2-40B4-BE49-F238E27FC236}">
                <a16:creationId xmlns:a16="http://schemas.microsoft.com/office/drawing/2014/main" id="{C2EF91A7-1838-C153-9924-A2CD972423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0128" y="6221126"/>
            <a:ext cx="1350628" cy="51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0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tsikko 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E0F0D2-FC25-6C48-9378-4E09D8B68C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03174"/>
            <a:ext cx="10515600" cy="1368254"/>
          </a:xfrm>
        </p:spPr>
        <p:txBody>
          <a:bodyPr anchor="ctr">
            <a:normAutofit/>
          </a:bodyPr>
          <a:lstStyle>
            <a:lvl1pPr algn="ctr">
              <a:defRPr sz="6600" i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Väliotsikko dia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DD36F62-0A30-F342-B9A1-158C8C1A4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19.9.2023</a:t>
            </a:fld>
            <a:endParaRPr lang="fi-FI" dirty="0"/>
          </a:p>
        </p:txBody>
      </p:sp>
      <p:pic>
        <p:nvPicPr>
          <p:cNvPr id="7" name="Kuva 9" descr="EduFutura logo">
            <a:extLst>
              <a:ext uri="{FF2B5EF4-FFF2-40B4-BE49-F238E27FC236}">
                <a16:creationId xmlns:a16="http://schemas.microsoft.com/office/drawing/2014/main" id="{CCCFF21D-3212-2F59-8A2B-133B19E48C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0128" y="6221126"/>
            <a:ext cx="1350628" cy="51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7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, kuv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>
            <a:extLst>
              <a:ext uri="{FF2B5EF4-FFF2-40B4-BE49-F238E27FC236}">
                <a16:creationId xmlns:a16="http://schemas.microsoft.com/office/drawing/2014/main" id="{854D1538-CBE1-4B4C-B4A8-63C6CA33D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9401" y="-81848"/>
            <a:ext cx="5562600" cy="702169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5DFEFFBA-6088-0C4A-86CB-3FB236CB8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6718"/>
          <a:stretch/>
        </p:blipFill>
        <p:spPr>
          <a:xfrm>
            <a:off x="-102482" y="-81848"/>
            <a:ext cx="7842142" cy="702169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B3386AC-91E1-734E-8CB0-04F3678CA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766" y="676071"/>
            <a:ext cx="5021263" cy="2127142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809A7D2-B2FF-6A48-8E04-38498064F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171" y="2975248"/>
            <a:ext cx="5021263" cy="280400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D94F0A6-6168-5F4D-8910-10803D4AF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19.9.2023</a:t>
            </a:fld>
            <a:endParaRPr lang="fi-FI" dirty="0"/>
          </a:p>
        </p:txBody>
      </p:sp>
      <p:pic>
        <p:nvPicPr>
          <p:cNvPr id="6" name="Kuva 9" descr="EduFutura logo">
            <a:extLst>
              <a:ext uri="{FF2B5EF4-FFF2-40B4-BE49-F238E27FC236}">
                <a16:creationId xmlns:a16="http://schemas.microsoft.com/office/drawing/2014/main" id="{745AE186-9EA7-7309-BC87-7FC210F7636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0128" y="6221126"/>
            <a:ext cx="1350628" cy="51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yhjä">
    <p:bg>
      <p:bgPr>
        <a:solidFill>
          <a:srgbClr val="0024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54BE7E1-5088-4B4D-A8C3-354A7E68B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19.9.2023</a:t>
            </a:fld>
            <a:endParaRPr lang="fi-FI" dirty="0"/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4229A765-B31E-5A49-9720-AFB0672AB9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76977" y="3130793"/>
            <a:ext cx="3022775" cy="2692819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2000"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Tekstin paikkamerkki 12">
            <a:extLst>
              <a:ext uri="{FF2B5EF4-FFF2-40B4-BE49-F238E27FC236}">
                <a16:creationId xmlns:a16="http://schemas.microsoft.com/office/drawing/2014/main" id="{5AB801DE-99D4-1146-BB44-9BB2E57E6A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78116" y="3130793"/>
            <a:ext cx="3022775" cy="2692819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2000"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6" name="Tekstin paikkamerkki 12">
            <a:extLst>
              <a:ext uri="{FF2B5EF4-FFF2-40B4-BE49-F238E27FC236}">
                <a16:creationId xmlns:a16="http://schemas.microsoft.com/office/drawing/2014/main" id="{FC9922E6-0595-6F42-BC87-693FECA307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79255" y="3130793"/>
            <a:ext cx="3022775" cy="2692819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2000"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22" name="Tekstin paikkamerkki 12">
            <a:extLst>
              <a:ext uri="{FF2B5EF4-FFF2-40B4-BE49-F238E27FC236}">
                <a16:creationId xmlns:a16="http://schemas.microsoft.com/office/drawing/2014/main" id="{63141472-DBAB-3640-AF03-FE45902E75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76977" y="2274511"/>
            <a:ext cx="3022775" cy="593065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20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</p:txBody>
      </p:sp>
      <p:sp>
        <p:nvSpPr>
          <p:cNvPr id="23" name="Tekstin paikkamerkki 12">
            <a:extLst>
              <a:ext uri="{FF2B5EF4-FFF2-40B4-BE49-F238E27FC236}">
                <a16:creationId xmlns:a16="http://schemas.microsoft.com/office/drawing/2014/main" id="{C6B99C16-3619-174C-8436-BE9FF07438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8116" y="2274511"/>
            <a:ext cx="3022775" cy="593065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20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</p:txBody>
      </p:sp>
      <p:sp>
        <p:nvSpPr>
          <p:cNvPr id="24" name="Tekstin paikkamerkki 12">
            <a:extLst>
              <a:ext uri="{FF2B5EF4-FFF2-40B4-BE49-F238E27FC236}">
                <a16:creationId xmlns:a16="http://schemas.microsoft.com/office/drawing/2014/main" id="{DEEC5F5F-2191-DD4D-A647-714A291C22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79255" y="2274511"/>
            <a:ext cx="3022775" cy="593065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20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</p:txBody>
      </p:sp>
      <p:pic>
        <p:nvPicPr>
          <p:cNvPr id="5" name="Kuva 9" descr="EduFutura logo">
            <a:extLst>
              <a:ext uri="{FF2B5EF4-FFF2-40B4-BE49-F238E27FC236}">
                <a16:creationId xmlns:a16="http://schemas.microsoft.com/office/drawing/2014/main" id="{4C5CE665-B6CF-83B3-644A-026808DD0D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0128" y="6221126"/>
            <a:ext cx="1350628" cy="5198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110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hjä">
    <p:bg>
      <p:bgPr>
        <a:solidFill>
          <a:srgbClr val="0024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54BE7E1-5088-4B4D-A8C3-354A7E68B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19.9.2023</a:t>
            </a:fld>
            <a:endParaRPr lang="fi-FI" dirty="0"/>
          </a:p>
        </p:txBody>
      </p:sp>
      <p:pic>
        <p:nvPicPr>
          <p:cNvPr id="4" name="Kuva 9" descr="EduFutura logo">
            <a:extLst>
              <a:ext uri="{FF2B5EF4-FFF2-40B4-BE49-F238E27FC236}">
                <a16:creationId xmlns:a16="http://schemas.microsoft.com/office/drawing/2014/main" id="{09060C4D-2D1A-F9EF-2EF5-57CD335AE0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0128" y="6221126"/>
            <a:ext cx="1350628" cy="5198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50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hjä">
    <p:bg>
      <p:bgPr>
        <a:solidFill>
          <a:srgbClr val="D9D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54BE7E1-5088-4B4D-A8C3-354A7E68B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19.9.2023</a:t>
            </a:fld>
            <a:endParaRPr lang="fi-FI" dirty="0"/>
          </a:p>
        </p:txBody>
      </p:sp>
      <p:pic>
        <p:nvPicPr>
          <p:cNvPr id="5" name="Kuva 9" descr="EduFutura logo">
            <a:extLst>
              <a:ext uri="{FF2B5EF4-FFF2-40B4-BE49-F238E27FC236}">
                <a16:creationId xmlns:a16="http://schemas.microsoft.com/office/drawing/2014/main" id="{A659F04A-31E1-0A3D-46FA-347CE0ED9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0128" y="6221126"/>
            <a:ext cx="1350628" cy="51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1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yhj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54BE7E1-5088-4B4D-A8C3-354A7E68B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19.9.2023</a:t>
            </a:fld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1493BA07-37C0-3043-BCEE-AB321C515A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45" y="365125"/>
            <a:ext cx="916255" cy="813523"/>
          </a:xfrm>
          <a:prstGeom prst="rect">
            <a:avLst/>
          </a:prstGeom>
        </p:spPr>
      </p:pic>
      <p:pic>
        <p:nvPicPr>
          <p:cNvPr id="5" name="Kuva 9" descr="EduFutura logo">
            <a:extLst>
              <a:ext uri="{FF2B5EF4-FFF2-40B4-BE49-F238E27FC236}">
                <a16:creationId xmlns:a16="http://schemas.microsoft.com/office/drawing/2014/main" id="{00CFB895-23EE-88FC-7883-FA163EA65A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0128" y="6221126"/>
            <a:ext cx="1350628" cy="51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hjä">
    <p:bg>
      <p:bgPr>
        <a:solidFill>
          <a:srgbClr val="FDA5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54BE7E1-5088-4B4D-A8C3-354A7E68B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19.9.2023</a:t>
            </a:fld>
            <a:endParaRPr lang="fi-FI" dirty="0"/>
          </a:p>
        </p:txBody>
      </p:sp>
      <p:pic>
        <p:nvPicPr>
          <p:cNvPr id="5" name="Kuva 9" descr="EduFutura logo">
            <a:extLst>
              <a:ext uri="{FF2B5EF4-FFF2-40B4-BE49-F238E27FC236}">
                <a16:creationId xmlns:a16="http://schemas.microsoft.com/office/drawing/2014/main" id="{99D2CB30-F166-0101-6133-F628A83CC4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0128" y="6221126"/>
            <a:ext cx="1350628" cy="51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6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hjä">
    <p:bg>
      <p:bgPr>
        <a:solidFill>
          <a:srgbClr val="86E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54BE7E1-5088-4B4D-A8C3-354A7E68B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19.9.2023</a:t>
            </a:fld>
            <a:endParaRPr lang="fi-FI" dirty="0"/>
          </a:p>
        </p:txBody>
      </p:sp>
      <p:pic>
        <p:nvPicPr>
          <p:cNvPr id="5" name="Kuva 9" descr="EduFutura logo">
            <a:extLst>
              <a:ext uri="{FF2B5EF4-FFF2-40B4-BE49-F238E27FC236}">
                <a16:creationId xmlns:a16="http://schemas.microsoft.com/office/drawing/2014/main" id="{14B36E0B-8245-463C-EF2F-57781D79C5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0128" y="6221126"/>
            <a:ext cx="1350628" cy="51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0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yhjä">
    <p:bg>
      <p:bgPr>
        <a:solidFill>
          <a:srgbClr val="ABA0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54BE7E1-5088-4B4D-A8C3-354A7E68B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19.9.2023</a:t>
            </a:fld>
            <a:endParaRPr lang="fi-FI" dirty="0"/>
          </a:p>
        </p:txBody>
      </p:sp>
      <p:pic>
        <p:nvPicPr>
          <p:cNvPr id="5" name="Kuva 9" descr="EduFutura logo">
            <a:extLst>
              <a:ext uri="{FF2B5EF4-FFF2-40B4-BE49-F238E27FC236}">
                <a16:creationId xmlns:a16="http://schemas.microsoft.com/office/drawing/2014/main" id="{8B476687-4C49-8C28-75FF-634529E5C8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0128" y="6221126"/>
            <a:ext cx="1350628" cy="51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8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Otsikko ja sisältö, kuv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Nainen voimistelee rannalla.">
            <a:extLst>
              <a:ext uri="{FF2B5EF4-FFF2-40B4-BE49-F238E27FC236}">
                <a16:creationId xmlns:a16="http://schemas.microsoft.com/office/drawing/2014/main" id="{6BB25517-A00C-4E48-B200-FD42C67E7B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821" b="4867"/>
          <a:stretch/>
        </p:blipFill>
        <p:spPr>
          <a:xfrm>
            <a:off x="6455121" y="-81848"/>
            <a:ext cx="5859462" cy="702169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5DFEFFBA-6088-0C4A-86CB-3FB236CB86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6718"/>
          <a:stretch/>
        </p:blipFill>
        <p:spPr>
          <a:xfrm>
            <a:off x="-94093" y="-81848"/>
            <a:ext cx="7842142" cy="702169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B3386AC-91E1-734E-8CB0-04F3678CA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766" y="768350"/>
            <a:ext cx="5021263" cy="2127142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809A7D2-B2FF-6A48-8E04-38498064F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766" y="3285641"/>
            <a:ext cx="5021263" cy="280400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D94F0A6-6168-5F4D-8910-10803D4AF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19.9.2023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927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, kuv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F7E128B1-F6F5-4E38-831B-BD5FE263D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3297" y="0"/>
            <a:ext cx="6198703" cy="6939848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5DFEFFBA-6088-0C4A-86CB-3FB236CB8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2483" y="-81848"/>
            <a:ext cx="7270145" cy="702169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B3386AC-91E1-734E-8CB0-04F3678CA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858" y="666776"/>
            <a:ext cx="5021263" cy="2127142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809A7D2-B2FF-6A48-8E04-38498064F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3798" y="2946317"/>
            <a:ext cx="5021263" cy="280400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D94F0A6-6168-5F4D-8910-10803D4AF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19.9.2023</a:t>
            </a:fld>
            <a:endParaRPr lang="fi-FI" dirty="0"/>
          </a:p>
        </p:txBody>
      </p:sp>
      <p:pic>
        <p:nvPicPr>
          <p:cNvPr id="5" name="Kuva 9" descr="EduFutura logo">
            <a:extLst>
              <a:ext uri="{FF2B5EF4-FFF2-40B4-BE49-F238E27FC236}">
                <a16:creationId xmlns:a16="http://schemas.microsoft.com/office/drawing/2014/main" id="{8141AFE0-8126-3228-C7B9-F15EF23DEB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0128" y="6221126"/>
            <a:ext cx="1350628" cy="51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6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ja sisältö, kuv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C59B706B-1159-4E9D-8B00-3061C4696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26"/>
          <a:stretch/>
        </p:blipFill>
        <p:spPr>
          <a:xfrm>
            <a:off x="6619461" y="-238540"/>
            <a:ext cx="5572539" cy="709654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5DFEFFBA-6088-0C4A-86CB-3FB236CB8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44" b="2744"/>
          <a:stretch/>
        </p:blipFill>
        <p:spPr>
          <a:xfrm>
            <a:off x="0" y="-163696"/>
            <a:ext cx="7842142" cy="7021696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D94F0A6-6168-5F4D-8910-10803D4AF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19.9.2023</a:t>
            </a:fld>
            <a:endParaRPr lang="fi-FI" dirty="0"/>
          </a:p>
        </p:txBody>
      </p:sp>
      <p:pic>
        <p:nvPicPr>
          <p:cNvPr id="5" name="Kuva 9" descr="EduFutura logo">
            <a:extLst>
              <a:ext uri="{FF2B5EF4-FFF2-40B4-BE49-F238E27FC236}">
                <a16:creationId xmlns:a16="http://schemas.microsoft.com/office/drawing/2014/main" id="{163389E8-40FA-A81F-6216-008DEA963C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0128" y="6221126"/>
            <a:ext cx="1350628" cy="51987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AECEC064-7EFB-5816-1EDD-FDC1397130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858" y="666776"/>
            <a:ext cx="5021263" cy="2127142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88026A0E-E6DD-F6C3-CCEB-A59487DE5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3798" y="2946317"/>
            <a:ext cx="5021263" cy="280400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76750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, kuv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C24DF2CB-7E5F-4FAD-B53D-B6EE3F9EA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8816" y="-81848"/>
            <a:ext cx="5653184" cy="702169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5DFEFFBA-6088-0C4A-86CB-3FB236CB8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4093" y="-81848"/>
            <a:ext cx="7842142" cy="7021696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D94F0A6-6168-5F4D-8910-10803D4AF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19.9.2023</a:t>
            </a:fld>
            <a:endParaRPr lang="fi-FI" dirty="0"/>
          </a:p>
        </p:txBody>
      </p:sp>
      <p:pic>
        <p:nvPicPr>
          <p:cNvPr id="5" name="Kuva 9" descr="EduFutura logo">
            <a:extLst>
              <a:ext uri="{FF2B5EF4-FFF2-40B4-BE49-F238E27FC236}">
                <a16:creationId xmlns:a16="http://schemas.microsoft.com/office/drawing/2014/main" id="{23DFB60B-3729-8217-7453-2671A30753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0128" y="6221126"/>
            <a:ext cx="1350628" cy="51987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32057C7F-96A7-ECD3-CCF7-DFFA19DA5B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858" y="666776"/>
            <a:ext cx="5021263" cy="2127142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9E98DEEA-16FC-8320-0E00-0E9BA22FD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3798" y="2946317"/>
            <a:ext cx="5021263" cy="280400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8975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,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D5E45B40-CD26-420E-8D1F-BF59F2639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6735" y="746799"/>
            <a:ext cx="5939236" cy="5112732"/>
          </a:xfrm>
          <a:prstGeom prst="rect">
            <a:avLst/>
          </a:prstGeom>
        </p:spPr>
      </p:pic>
      <p:pic>
        <p:nvPicPr>
          <p:cNvPr id="8" name="Kuva 20">
            <a:extLst>
              <a:ext uri="{FF2B5EF4-FFF2-40B4-BE49-F238E27FC236}">
                <a16:creationId xmlns:a16="http://schemas.microsoft.com/office/drawing/2014/main" id="{C5F342A5-D8A9-2015-3449-B07BE4C64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36104" y="0"/>
            <a:ext cx="12828104" cy="693304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4B41F19-2A6F-274D-9B51-8590A1B87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2561" y="541294"/>
            <a:ext cx="5591239" cy="1446897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3B7C822-CDA7-2648-8015-8DDE5D9DCB2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-12561" y="2176199"/>
            <a:ext cx="5591239" cy="3910841"/>
          </a:xfrm>
        </p:spPr>
        <p:txBody>
          <a:bodyPr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6" name="Kuva 9" descr="EduFutura logo">
            <a:extLst>
              <a:ext uri="{FF2B5EF4-FFF2-40B4-BE49-F238E27FC236}">
                <a16:creationId xmlns:a16="http://schemas.microsoft.com/office/drawing/2014/main" id="{CF8F2F61-DE55-577F-388E-6ACA13758A9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0128" y="6221126"/>
            <a:ext cx="1350628" cy="519877"/>
          </a:xfrm>
          <a:prstGeom prst="rect">
            <a:avLst/>
          </a:prstGeom>
        </p:spPr>
      </p:pic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9BF36511-2654-F22C-3E0B-7C8813D73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4171" y="634211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19.9.2023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358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,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8DA7DA86-DD6E-4AE3-B8B7-B1BC32F6F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081131"/>
            <a:ext cx="5787955" cy="4770782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354F8C93-6921-DC4A-AA01-67CD2C3E8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36104" y="-75044"/>
            <a:ext cx="12828104" cy="6933044"/>
          </a:xfrm>
          <a:prstGeom prst="rect">
            <a:avLst/>
          </a:prstGeom>
        </p:spPr>
      </p:pic>
      <p:pic>
        <p:nvPicPr>
          <p:cNvPr id="6" name="Kuva 9" descr="EduFutura logo">
            <a:extLst>
              <a:ext uri="{FF2B5EF4-FFF2-40B4-BE49-F238E27FC236}">
                <a16:creationId xmlns:a16="http://schemas.microsoft.com/office/drawing/2014/main" id="{1D189762-D484-0E9E-9A52-CF3E2D6D34A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0128" y="6221126"/>
            <a:ext cx="1350628" cy="519878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E7EA6402-3D1A-1C54-1E05-B610BF94FB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4172" y="541294"/>
            <a:ext cx="5574461" cy="1446897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39D6F891-456A-A058-B084-EDDEE58F557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-4172" y="2176199"/>
            <a:ext cx="5574461" cy="3910841"/>
          </a:xfrm>
        </p:spPr>
        <p:txBody>
          <a:bodyPr/>
          <a:lstStyle>
            <a:lvl1pPr>
              <a:lnSpc>
                <a:spcPct val="100000"/>
              </a:lnSpc>
              <a:defRPr b="0" i="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1608CC44-74A1-0C0C-F4D4-B953B02FD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8" y="6342118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19.9.2023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152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,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E2DA9AC-4426-4DE7-A8E7-B3545F0BB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983" y="860770"/>
            <a:ext cx="6510130" cy="5136460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354F8C93-6921-DC4A-AA01-67CD2C3E8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36104" y="0"/>
            <a:ext cx="12828104" cy="6933044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BCCC4DF-668E-D043-8A78-79084FAE5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4172" y="6341465"/>
            <a:ext cx="2743200" cy="3651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fld id="{E35CF732-ACE9-EA43-8D7C-48FD94812BF5}" type="datetimeFigureOut">
              <a:rPr lang="fi-FI" smtClean="0"/>
              <a:pPr/>
              <a:t>19.9.2023</a:t>
            </a:fld>
            <a:endParaRPr lang="fi-FI" dirty="0"/>
          </a:p>
        </p:txBody>
      </p:sp>
      <p:pic>
        <p:nvPicPr>
          <p:cNvPr id="6" name="Kuva 9" descr="EduFutura logo">
            <a:extLst>
              <a:ext uri="{FF2B5EF4-FFF2-40B4-BE49-F238E27FC236}">
                <a16:creationId xmlns:a16="http://schemas.microsoft.com/office/drawing/2014/main" id="{012E3B54-01C3-FDF7-C46C-3F14044F9B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0128" y="6221126"/>
            <a:ext cx="1350628" cy="519877"/>
          </a:xfrm>
          <a:prstGeom prst="rect">
            <a:avLst/>
          </a:prstGeom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B8331D07-455D-DF0D-B4B8-5606FEDFD2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2561" y="541294"/>
            <a:ext cx="5608017" cy="1446897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6DA8E36-58DC-4B0A-CF1A-509449DBBB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-12561" y="2176199"/>
            <a:ext cx="5608017" cy="3910841"/>
          </a:xfrm>
        </p:spPr>
        <p:txBody>
          <a:bodyPr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7872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ja sisältö,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8B6CEC72-B596-4E26-A1B3-792339407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5786" y="634432"/>
            <a:ext cx="5284305" cy="5192280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354F8C93-6921-DC4A-AA01-67CD2C3E8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36104" y="6189"/>
            <a:ext cx="12828104" cy="6933044"/>
          </a:xfrm>
          <a:prstGeom prst="rect">
            <a:avLst/>
          </a:prstGeom>
        </p:spPr>
      </p:pic>
      <p:pic>
        <p:nvPicPr>
          <p:cNvPr id="6" name="Kuva 9" descr="EduFutura logo">
            <a:extLst>
              <a:ext uri="{FF2B5EF4-FFF2-40B4-BE49-F238E27FC236}">
                <a16:creationId xmlns:a16="http://schemas.microsoft.com/office/drawing/2014/main" id="{56161CD8-3816-FF65-B7F0-41E90ED982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0128" y="6221126"/>
            <a:ext cx="1350628" cy="51987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7EFE20A6-FD4F-5FB2-BA4B-A1FE577E5D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7" y="541294"/>
            <a:ext cx="5574461" cy="1446897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0A56B57B-FD9E-0378-FC11-BC2E757C72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17" y="2176199"/>
            <a:ext cx="5574461" cy="3910841"/>
          </a:xfrm>
        </p:spPr>
        <p:txBody>
          <a:bodyPr/>
          <a:lstStyle>
            <a:lvl1pPr>
              <a:lnSpc>
                <a:spcPct val="100000"/>
              </a:lnSpc>
              <a:defRPr b="0" i="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Päivämäärän paikkamerkki 3">
            <a:extLst>
              <a:ext uri="{FF2B5EF4-FFF2-40B4-BE49-F238E27FC236}">
                <a16:creationId xmlns:a16="http://schemas.microsoft.com/office/drawing/2014/main" id="{AD505448-8DBD-DD53-D074-B41F987C9B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4171" y="6342118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19.9.2023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4832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90C23B2-E5DD-724E-AAF2-59D05F60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8" y="365125"/>
            <a:ext cx="10515600" cy="102744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4A87B23-1318-184C-8CCB-22FD8E124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925" y="1532010"/>
            <a:ext cx="5377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E8B4BE-879A-EC42-8DFE-3E5227E45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64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/>
                </a:solidFill>
                <a:latin typeface="Fira Sans" panose="020B0503050000020004" pitchFamily="34" charset="0"/>
              </a:defRPr>
            </a:lvl1pPr>
          </a:lstStyle>
          <a:p>
            <a:fld id="{E35CF732-ACE9-EA43-8D7C-48FD94812BF5}" type="datetimeFigureOut">
              <a:rPr lang="fi-FI" smtClean="0"/>
              <a:pPr/>
              <a:t>19.9.2023</a:t>
            </a:fld>
            <a:endParaRPr lang="fi-FI" dirty="0"/>
          </a:p>
        </p:txBody>
      </p:sp>
      <p:pic>
        <p:nvPicPr>
          <p:cNvPr id="6" name="Kuva 9" descr="EduFutura logo">
            <a:extLst>
              <a:ext uri="{FF2B5EF4-FFF2-40B4-BE49-F238E27FC236}">
                <a16:creationId xmlns:a16="http://schemas.microsoft.com/office/drawing/2014/main" id="{6682E229-5E35-76FD-5E97-994FBC220823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0128" y="6221126"/>
            <a:ext cx="1350628" cy="51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7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8" r:id="rId3"/>
    <p:sldLayoutId id="2147483684" r:id="rId4"/>
    <p:sldLayoutId id="2147483651" r:id="rId5"/>
    <p:sldLayoutId id="2147483650" r:id="rId6"/>
    <p:sldLayoutId id="2147483669" r:id="rId7"/>
    <p:sldLayoutId id="2147483683" r:id="rId8"/>
    <p:sldLayoutId id="2147483685" r:id="rId9"/>
    <p:sldLayoutId id="2147483652" r:id="rId10"/>
    <p:sldLayoutId id="2147483662" r:id="rId11"/>
    <p:sldLayoutId id="2147483689" r:id="rId12"/>
    <p:sldLayoutId id="2147483690" r:id="rId13"/>
    <p:sldLayoutId id="2147483653" r:id="rId14"/>
    <p:sldLayoutId id="2147483686" r:id="rId15"/>
    <p:sldLayoutId id="2147483687" r:id="rId16"/>
    <p:sldLayoutId id="2147483688" r:id="rId17"/>
    <p:sldLayoutId id="2147483654" r:id="rId18"/>
    <p:sldLayoutId id="2147483666" r:id="rId19"/>
    <p:sldLayoutId id="2147483661" r:id="rId20"/>
    <p:sldLayoutId id="2147483656" r:id="rId21"/>
    <p:sldLayoutId id="2147483657" r:id="rId22"/>
    <p:sldLayoutId id="2147483682" r:id="rId23"/>
    <p:sldLayoutId id="2147483658" r:id="rId24"/>
    <p:sldLayoutId id="2147483659" r:id="rId25"/>
    <p:sldLayoutId id="2147483660" r:id="rId26"/>
    <p:sldLayoutId id="2147483691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Fira Sans" panose="020B0603050000020004" pitchFamily="34" charset="0"/>
          <a:ea typeface="Fira Sans" panose="020B0603050000020004" pitchFamily="34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b="0" i="0" kern="1200">
          <a:solidFill>
            <a:schemeClr val="tx1"/>
          </a:solidFill>
          <a:latin typeface="Fira Sans Light" panose="020B0403050000020004" pitchFamily="34" charset="0"/>
          <a:ea typeface="Fira Sans Light" panose="020B0403050000020004" pitchFamily="34" charset="0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Fira Sans Light" panose="020B0403050000020004" pitchFamily="34" charset="0"/>
          <a:ea typeface="Fira Sans Light" panose="020B0403050000020004" pitchFamily="34" charset="0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Light" panose="020B0403050000020004" pitchFamily="34" charset="0"/>
          <a:ea typeface="Fira Sans Light" panose="020B0403050000020004" pitchFamily="34" charset="0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Fira Sans Light" panose="020B0403050000020004" pitchFamily="34" charset="0"/>
          <a:ea typeface="Fira Sans Light" panose="020B0403050000020004" pitchFamily="34" charset="0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Fira Sans Light" panose="020B0403050000020004" pitchFamily="34" charset="0"/>
          <a:ea typeface="Fira Sans Light" panose="020B040305000002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8EEFF7-0A14-4833-98C1-763FBA08C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95" y="4315282"/>
            <a:ext cx="10263808" cy="648512"/>
          </a:xfrm>
        </p:spPr>
        <p:txBody>
          <a:bodyPr/>
          <a:lstStyle/>
          <a:p>
            <a:r>
              <a:rPr lang="fi-FI" dirty="0" err="1"/>
              <a:t>EduFutura</a:t>
            </a:r>
            <a:r>
              <a:rPr lang="fi-FI" dirty="0"/>
              <a:t> Jyväskylä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620E2A8-A138-4DDC-9D3C-8AEE8472C84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668806" y="5073022"/>
            <a:ext cx="4854387" cy="930829"/>
          </a:xfrm>
        </p:spPr>
        <p:txBody>
          <a:bodyPr/>
          <a:lstStyle/>
          <a:p>
            <a:r>
              <a:rPr lang="fi-FI" b="0" dirty="0">
                <a:latin typeface="Fira Sans" panose="020B0503050000020004" pitchFamily="34" charset="0"/>
              </a:rPr>
              <a:t>Päivämäärä ja paikka</a:t>
            </a:r>
          </a:p>
          <a:p>
            <a:r>
              <a:rPr lang="fi-FI" b="0" dirty="0">
                <a:latin typeface="Fira Sans" panose="020B0503050000020004" pitchFamily="34" charset="0"/>
              </a:rPr>
              <a:t>Nimi</a:t>
            </a:r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C0378CF8-447A-44F2-E7E3-D3F2C98E7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427" y="461934"/>
            <a:ext cx="3609145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6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11AB290-9B7A-CDC2-D0E7-6DEDBBD64ADC}"/>
              </a:ext>
            </a:extLst>
          </p:cNvPr>
          <p:cNvSpPr/>
          <p:nvPr/>
        </p:nvSpPr>
        <p:spPr>
          <a:xfrm>
            <a:off x="8256116" y="4616780"/>
            <a:ext cx="3108960" cy="1377959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9A48C-C570-8AE1-E0D0-7587F610D71D}"/>
              </a:ext>
            </a:extLst>
          </p:cNvPr>
          <p:cNvSpPr/>
          <p:nvPr/>
        </p:nvSpPr>
        <p:spPr>
          <a:xfrm>
            <a:off x="8256116" y="3098565"/>
            <a:ext cx="3108960" cy="1377959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9A70B8-7F39-555D-2EB3-6C4C4AFAE806}"/>
              </a:ext>
            </a:extLst>
          </p:cNvPr>
          <p:cNvSpPr/>
          <p:nvPr/>
        </p:nvSpPr>
        <p:spPr>
          <a:xfrm>
            <a:off x="8256116" y="1451861"/>
            <a:ext cx="3108960" cy="148369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5BA633-C133-BC15-1710-B62DDA9D204C}"/>
              </a:ext>
            </a:extLst>
          </p:cNvPr>
          <p:cNvSpPr/>
          <p:nvPr/>
        </p:nvSpPr>
        <p:spPr>
          <a:xfrm>
            <a:off x="4619492" y="4616781"/>
            <a:ext cx="3405254" cy="1400714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9D857E-654B-6915-8A7A-173AEE0CDB6A}"/>
              </a:ext>
            </a:extLst>
          </p:cNvPr>
          <p:cNvSpPr/>
          <p:nvPr/>
        </p:nvSpPr>
        <p:spPr>
          <a:xfrm>
            <a:off x="4619492" y="3075811"/>
            <a:ext cx="3405254" cy="1400714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3E25BB-03BD-BAA0-23BC-48B39D4B6BC1}"/>
              </a:ext>
            </a:extLst>
          </p:cNvPr>
          <p:cNvSpPr/>
          <p:nvPr/>
        </p:nvSpPr>
        <p:spPr>
          <a:xfrm>
            <a:off x="4632960" y="1451861"/>
            <a:ext cx="3405254" cy="148369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613C81-D926-3BB7-E827-D5C0B7CF71F1}"/>
              </a:ext>
            </a:extLst>
          </p:cNvPr>
          <p:cNvSpPr txBox="1"/>
          <p:nvPr/>
        </p:nvSpPr>
        <p:spPr>
          <a:xfrm>
            <a:off x="3195320" y="446718"/>
            <a:ext cx="5801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b="1" dirty="0" err="1">
                <a:solidFill>
                  <a:schemeClr val="bg1"/>
                </a:solidFill>
                <a:latin typeface="Fira Sans Black" panose="020B0A03050000020004" pitchFamily="34" charset="0"/>
              </a:rPr>
              <a:t>EduFuturan</a:t>
            </a:r>
            <a:r>
              <a:rPr lang="fi-FI" sz="4400" b="1" dirty="0">
                <a:solidFill>
                  <a:schemeClr val="bg1"/>
                </a:solidFill>
                <a:latin typeface="Fira Sans Black" panose="020B0A03050000020004" pitchFamily="34" charset="0"/>
              </a:rPr>
              <a:t> kärkialat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325C759-E848-4C7C-BBE0-3CD39C189EC9}"/>
              </a:ext>
            </a:extLst>
          </p:cNvPr>
          <p:cNvSpPr txBox="1">
            <a:spLocks/>
          </p:cNvSpPr>
          <p:nvPr/>
        </p:nvSpPr>
        <p:spPr>
          <a:xfrm>
            <a:off x="795973" y="1957660"/>
            <a:ext cx="3251487" cy="106815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3600" b="1" dirty="0">
                <a:solidFill>
                  <a:schemeClr val="bg1"/>
                </a:solidFill>
                <a:latin typeface="Fira Sans Black" panose="020B0A03050000020004" pitchFamily="34" charset="0"/>
              </a:rPr>
              <a:t>Oppimisen uudistaminen</a:t>
            </a:r>
          </a:p>
          <a:p>
            <a:endParaRPr lang="fi-FI" b="1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4" name="Tekstin paikkamerkki 2">
            <a:extLst>
              <a:ext uri="{FF2B5EF4-FFF2-40B4-BE49-F238E27FC236}">
                <a16:creationId xmlns:a16="http://schemas.microsoft.com/office/drawing/2014/main" id="{7D3D09E8-51CD-78E3-0AC3-089FA97E450B}"/>
              </a:ext>
            </a:extLst>
          </p:cNvPr>
          <p:cNvSpPr txBox="1">
            <a:spLocks/>
          </p:cNvSpPr>
          <p:nvPr/>
        </p:nvSpPr>
        <p:spPr>
          <a:xfrm>
            <a:off x="795973" y="4294784"/>
            <a:ext cx="3006062" cy="13106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3600" b="1" dirty="0">
                <a:solidFill>
                  <a:schemeClr val="bg1"/>
                </a:solidFill>
                <a:latin typeface="Fira Sans Black" panose="020B0A03050000020004" pitchFamily="34" charset="0"/>
              </a:rPr>
              <a:t>Jatkuva oppiminen</a:t>
            </a:r>
          </a:p>
          <a:p>
            <a:endParaRPr lang="fi-FI" sz="3600" b="1" dirty="0">
              <a:solidFill>
                <a:schemeClr val="bg1"/>
              </a:solidFill>
              <a:latin typeface="Fira Sans Black" panose="020B0A03050000020004" pitchFamily="34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D483795E-7F75-D42B-6DEC-DABCE9ECB1BA}"/>
              </a:ext>
            </a:extLst>
          </p:cNvPr>
          <p:cNvSpPr/>
          <p:nvPr/>
        </p:nvSpPr>
        <p:spPr>
          <a:xfrm>
            <a:off x="795973" y="3243742"/>
            <a:ext cx="2844800" cy="833119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/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AEA75387-0483-93B6-4F5D-BFDFF63D79CF}"/>
              </a:ext>
            </a:extLst>
          </p:cNvPr>
          <p:cNvSpPr txBox="1">
            <a:spLocks/>
          </p:cNvSpPr>
          <p:nvPr/>
        </p:nvSpPr>
        <p:spPr>
          <a:xfrm>
            <a:off x="4531865" y="1760728"/>
            <a:ext cx="3607443" cy="94703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3000" b="1" dirty="0">
                <a:solidFill>
                  <a:srgbClr val="00244A"/>
                </a:solidFill>
                <a:latin typeface="Fira Sans Black" panose="020B0A03050000020004" pitchFamily="34" charset="0"/>
              </a:rPr>
              <a:t>Terveys, kuntoutus, hyvinvointi, liikunta</a:t>
            </a:r>
          </a:p>
          <a:p>
            <a:endParaRPr lang="fi-FI" sz="2800" b="1" dirty="0">
              <a:solidFill>
                <a:srgbClr val="00244A"/>
              </a:solidFill>
              <a:latin typeface="Fira Sans Black" panose="020B0A03050000020004" pitchFamily="34" charset="0"/>
            </a:endParaRPr>
          </a:p>
        </p:txBody>
      </p:sp>
      <p:sp>
        <p:nvSpPr>
          <p:cNvPr id="7" name="Tekstin paikkamerkki 2">
            <a:extLst>
              <a:ext uri="{FF2B5EF4-FFF2-40B4-BE49-F238E27FC236}">
                <a16:creationId xmlns:a16="http://schemas.microsoft.com/office/drawing/2014/main" id="{4190D39D-9875-9A02-B531-D3B47EDBEDBB}"/>
              </a:ext>
            </a:extLst>
          </p:cNvPr>
          <p:cNvSpPr txBox="1">
            <a:spLocks/>
          </p:cNvSpPr>
          <p:nvPr/>
        </p:nvSpPr>
        <p:spPr>
          <a:xfrm>
            <a:off x="4706168" y="3256563"/>
            <a:ext cx="3225720" cy="122558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2800" b="1" dirty="0">
                <a:solidFill>
                  <a:srgbClr val="00244A"/>
                </a:solidFill>
                <a:latin typeface="Fira Sans Black" panose="020B0A03050000020004" pitchFamily="34" charset="0"/>
              </a:rPr>
              <a:t>Yrittäjyys ja liiketalouden edistäminen</a:t>
            </a:r>
          </a:p>
          <a:p>
            <a:pPr algn="ctr"/>
            <a:endParaRPr lang="fi-FI" sz="2800" b="1" dirty="0">
              <a:solidFill>
                <a:srgbClr val="00244A"/>
              </a:solidFill>
              <a:latin typeface="Fira Sans Black" panose="020B0A03050000020004" pitchFamily="34" charset="0"/>
            </a:endParaRP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08C1E7DB-D9FF-AAEC-0393-CA4E46E7D56A}"/>
              </a:ext>
            </a:extLst>
          </p:cNvPr>
          <p:cNvSpPr txBox="1">
            <a:spLocks/>
          </p:cNvSpPr>
          <p:nvPr/>
        </p:nvSpPr>
        <p:spPr>
          <a:xfrm>
            <a:off x="4632960" y="4732163"/>
            <a:ext cx="3405254" cy="12063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3200" b="1" dirty="0">
                <a:solidFill>
                  <a:srgbClr val="00244A"/>
                </a:solidFill>
                <a:latin typeface="Fira Sans Black" panose="020B0A03050000020004" pitchFamily="34" charset="0"/>
              </a:rPr>
              <a:t>Suomalainen musiikkikampus</a:t>
            </a:r>
          </a:p>
          <a:p>
            <a:pPr algn="ctr"/>
            <a:endParaRPr lang="fi-FI" sz="3200" b="1" dirty="0">
              <a:solidFill>
                <a:srgbClr val="00244A"/>
              </a:solidFill>
              <a:latin typeface="Fira Sans Black" panose="020B0A03050000020004" pitchFamily="34" charset="0"/>
            </a:endParaRPr>
          </a:p>
        </p:txBody>
      </p:sp>
      <p:sp>
        <p:nvSpPr>
          <p:cNvPr id="9" name="Tekstin paikkamerkki 2">
            <a:extLst>
              <a:ext uri="{FF2B5EF4-FFF2-40B4-BE49-F238E27FC236}">
                <a16:creationId xmlns:a16="http://schemas.microsoft.com/office/drawing/2014/main" id="{A3A79BF4-EA68-8CD6-235B-3CE80CCCFFFA}"/>
              </a:ext>
            </a:extLst>
          </p:cNvPr>
          <p:cNvSpPr txBox="1">
            <a:spLocks/>
          </p:cNvSpPr>
          <p:nvPr/>
        </p:nvSpPr>
        <p:spPr>
          <a:xfrm>
            <a:off x="8256116" y="1779796"/>
            <a:ext cx="3108960" cy="9370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2800" b="1" dirty="0">
                <a:solidFill>
                  <a:srgbClr val="00244A"/>
                </a:solidFill>
                <a:latin typeface="Fira Sans Black" panose="020B0A03050000020004" pitchFamily="34" charset="0"/>
              </a:rPr>
              <a:t>ICT ja sovellettu kyberturvallisuus</a:t>
            </a:r>
          </a:p>
          <a:p>
            <a:pPr algn="ctr"/>
            <a:endParaRPr lang="fi-FI" sz="2800" b="1" dirty="0">
              <a:solidFill>
                <a:srgbClr val="00244A"/>
              </a:solidFill>
              <a:latin typeface="Fira Sans Black" panose="020B0A03050000020004" pitchFamily="34" charset="0"/>
            </a:endParaRPr>
          </a:p>
        </p:txBody>
      </p:sp>
      <p:sp>
        <p:nvSpPr>
          <p:cNvPr id="10" name="Tekstin paikkamerkki 2">
            <a:extLst>
              <a:ext uri="{FF2B5EF4-FFF2-40B4-BE49-F238E27FC236}">
                <a16:creationId xmlns:a16="http://schemas.microsoft.com/office/drawing/2014/main" id="{B5EF3476-0EE1-BC50-0045-74791221ACE5}"/>
              </a:ext>
            </a:extLst>
          </p:cNvPr>
          <p:cNvSpPr txBox="1">
            <a:spLocks/>
          </p:cNvSpPr>
          <p:nvPr/>
        </p:nvSpPr>
        <p:spPr>
          <a:xfrm>
            <a:off x="8304304" y="3123535"/>
            <a:ext cx="3012582" cy="13052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2800" b="1" dirty="0">
                <a:solidFill>
                  <a:srgbClr val="00244A"/>
                </a:solidFill>
                <a:latin typeface="Fira Sans Black" panose="020B0A03050000020004" pitchFamily="34" charset="0"/>
              </a:rPr>
              <a:t>Resurssiviisas ja vastuullinen biotalous</a:t>
            </a:r>
          </a:p>
          <a:p>
            <a:pPr algn="ctr"/>
            <a:endParaRPr lang="fi-FI" sz="2800" b="1" dirty="0">
              <a:solidFill>
                <a:srgbClr val="00244A"/>
              </a:solidFill>
              <a:latin typeface="Fira Sans Black" panose="020B0A03050000020004" pitchFamily="34" charset="0"/>
            </a:endParaRPr>
          </a:p>
          <a:p>
            <a:pPr algn="ctr"/>
            <a:endParaRPr lang="fi-FI" sz="2800" b="1" dirty="0">
              <a:solidFill>
                <a:srgbClr val="00244A"/>
              </a:solidFill>
              <a:latin typeface="Fira Sans Black" panose="020B0A03050000020004" pitchFamily="34" charset="0"/>
            </a:endParaRPr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583837F4-532E-8BB4-5B53-E918FF8CFD54}"/>
              </a:ext>
            </a:extLst>
          </p:cNvPr>
          <p:cNvSpPr txBox="1">
            <a:spLocks/>
          </p:cNvSpPr>
          <p:nvPr/>
        </p:nvSpPr>
        <p:spPr>
          <a:xfrm>
            <a:off x="8460261" y="5040009"/>
            <a:ext cx="2700669" cy="5314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800" b="1" dirty="0">
                <a:solidFill>
                  <a:srgbClr val="00244A"/>
                </a:solidFill>
                <a:latin typeface="Fira Sans Black" panose="020B0A03050000020004" pitchFamily="34" charset="0"/>
              </a:rPr>
              <a:t>Koulutusvienti</a:t>
            </a:r>
          </a:p>
          <a:p>
            <a:endParaRPr lang="fi-FI" sz="2800" b="1" dirty="0">
              <a:solidFill>
                <a:srgbClr val="00244A"/>
              </a:solidFill>
              <a:latin typeface="Fira Sans Black" panose="020B0A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09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: Pyöristetyt kulmat 2">
            <a:extLst>
              <a:ext uri="{FF2B5EF4-FFF2-40B4-BE49-F238E27FC236}">
                <a16:creationId xmlns:a16="http://schemas.microsoft.com/office/drawing/2014/main" id="{A23F7176-BE7F-1986-D8C3-451C3A111A33}"/>
              </a:ext>
            </a:extLst>
          </p:cNvPr>
          <p:cNvSpPr/>
          <p:nvPr/>
        </p:nvSpPr>
        <p:spPr>
          <a:xfrm>
            <a:off x="756863" y="4863673"/>
            <a:ext cx="5316278" cy="1696237"/>
          </a:xfrm>
          <a:prstGeom prst="roundRect">
            <a:avLst/>
          </a:prstGeom>
          <a:solidFill>
            <a:srgbClr val="ABA0CF"/>
          </a:solidFill>
          <a:ln>
            <a:solidFill>
              <a:srgbClr val="ABA0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D1A63C-945A-AA1E-567F-20117024C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519" y="531276"/>
            <a:ext cx="4646183" cy="1107024"/>
          </a:xfrm>
        </p:spPr>
        <p:txBody>
          <a:bodyPr>
            <a:noAutofit/>
          </a:bodyPr>
          <a:lstStyle/>
          <a:p>
            <a:r>
              <a:rPr lang="fi-FI" sz="3600" dirty="0" err="1">
                <a:latin typeface="Fira Sans ExtraBold" panose="020B0903050000020004" pitchFamily="34" charset="0"/>
              </a:rPr>
              <a:t>EduFutura</a:t>
            </a:r>
            <a:r>
              <a:rPr lang="fi-FI" sz="3600" dirty="0">
                <a:latin typeface="Fira Sans ExtraBold" panose="020B0903050000020004" pitchFamily="34" charset="0"/>
              </a:rPr>
              <a:t>-yhteistyöllä myös</a:t>
            </a:r>
            <a:br>
              <a:rPr lang="fi-FI" sz="3600" dirty="0">
                <a:latin typeface="Fira Sans ExtraBold" panose="020B0903050000020004" pitchFamily="34" charset="0"/>
              </a:rPr>
            </a:br>
            <a:endParaRPr lang="en-FI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3DDC2-33AA-E398-6295-A15C5E2EE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1519" y="1770803"/>
            <a:ext cx="5796803" cy="2990138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1800" dirty="0">
                <a:latin typeface="Fira Sans" panose="020B0503050000020004" pitchFamily="34" charset="0"/>
              </a:rPr>
              <a:t> Osuvaa osaamista työelämän tarpeisiin.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1800" dirty="0">
                <a:latin typeface="Fira Sans" panose="020B0503050000020004" pitchFamily="34" charset="0"/>
              </a:rPr>
              <a:t> Ennakoimme tulevaisuuden osaamistarpeita ja mukautamme tarjontaamme sen mukaisesti.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1800" dirty="0">
                <a:latin typeface="Fira Sans" panose="020B0503050000020004" pitchFamily="34" charset="0"/>
              </a:rPr>
              <a:t> Yhteisiä asiantuntijoita ja yhteisiä tiloja.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1800" dirty="0">
                <a:latin typeface="Fira Sans" panose="020B0503050000020004" pitchFamily="34" charset="0"/>
              </a:rPr>
              <a:t> Parannamme opiskelijoiden ohjausta ja tukitoimia </a:t>
            </a:r>
          </a:p>
          <a:p>
            <a:r>
              <a:rPr lang="fi-FI" sz="1800" dirty="0">
                <a:latin typeface="Fira Sans" panose="020B0503050000020004" pitchFamily="34" charset="0"/>
              </a:rPr>
              <a:t>=&gt; opiskelijoiden hyvinvointi.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1800" dirty="0">
                <a:latin typeface="Fira Sans" panose="020B0503050000020004" pitchFamily="34" charset="0"/>
              </a:rPr>
              <a:t> Yhteisiä koulutuksia ja tapahtumia henkilöstölle.</a:t>
            </a:r>
          </a:p>
          <a:p>
            <a:endParaRPr lang="en-FI" sz="1800" dirty="0"/>
          </a:p>
        </p:txBody>
      </p:sp>
      <p:sp>
        <p:nvSpPr>
          <p:cNvPr id="4" name="Tekstiruutu 5">
            <a:extLst>
              <a:ext uri="{FF2B5EF4-FFF2-40B4-BE49-F238E27FC236}">
                <a16:creationId xmlns:a16="http://schemas.microsoft.com/office/drawing/2014/main" id="{A86A0B56-2B42-6C0D-0DD2-6BBD08BDA72D}"/>
              </a:ext>
            </a:extLst>
          </p:cNvPr>
          <p:cNvSpPr txBox="1"/>
          <p:nvPr/>
        </p:nvSpPr>
        <p:spPr>
          <a:xfrm>
            <a:off x="989185" y="4926961"/>
            <a:ext cx="50610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b="1" dirty="0">
                <a:latin typeface="Fira Sans" panose="020B0503050000020004" pitchFamily="34" charset="0"/>
              </a:rPr>
              <a:t>Opiskelijat mukana EduFuturan kehittämisessä EduFutura-johtoryhmässä, Student Forumissa </a:t>
            </a:r>
          </a:p>
          <a:p>
            <a:r>
              <a:rPr lang="fi-FI" sz="2400" b="1" dirty="0">
                <a:latin typeface="Fira Sans" panose="020B0503050000020004" pitchFamily="34" charset="0"/>
              </a:rPr>
              <a:t>ja kärkitiimien työryhmissä. </a:t>
            </a:r>
          </a:p>
        </p:txBody>
      </p:sp>
    </p:spTree>
    <p:extLst>
      <p:ext uri="{BB962C8B-B14F-4D97-AF65-F5344CB8AC3E}">
        <p14:creationId xmlns:p14="http://schemas.microsoft.com/office/powerpoint/2010/main" val="246023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13ECC-AB2E-BC94-F854-0913B4767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565" y="2810263"/>
            <a:ext cx="8872870" cy="1646906"/>
          </a:xfrm>
        </p:spPr>
        <p:txBody>
          <a:bodyPr>
            <a:normAutofit/>
          </a:bodyPr>
          <a:lstStyle/>
          <a:p>
            <a:r>
              <a:rPr lang="fi-FI" sz="5400" dirty="0" err="1"/>
              <a:t>EduFutura</a:t>
            </a:r>
            <a:r>
              <a:rPr lang="fi-FI" sz="5400" dirty="0"/>
              <a:t>-konsepti 2023</a:t>
            </a:r>
            <a:endParaRPr lang="en-FI" sz="5400" dirty="0"/>
          </a:p>
        </p:txBody>
      </p:sp>
    </p:spTree>
    <p:extLst>
      <p:ext uri="{BB962C8B-B14F-4D97-AF65-F5344CB8AC3E}">
        <p14:creationId xmlns:p14="http://schemas.microsoft.com/office/powerpoint/2010/main" val="394919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9C8CC63F-8275-57D5-9CA2-5E1BD5EA2356}"/>
              </a:ext>
            </a:extLst>
          </p:cNvPr>
          <p:cNvSpPr txBox="1">
            <a:spLocks/>
          </p:cNvSpPr>
          <p:nvPr/>
        </p:nvSpPr>
        <p:spPr>
          <a:xfrm>
            <a:off x="335807" y="677857"/>
            <a:ext cx="6185495" cy="76817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Fira Sans" panose="020B0603050000020004" pitchFamily="34" charset="0"/>
                <a:ea typeface="Fira Sans" panose="020B0603050000020004" pitchFamily="34" charset="0"/>
                <a:cs typeface="+mj-cs"/>
              </a:defRPr>
            </a:lvl1pPr>
          </a:lstStyle>
          <a:p>
            <a:r>
              <a:rPr lang="fi-FI" sz="4000" dirty="0" err="1">
                <a:latin typeface="Fira Sans Black" panose="020B0A03050000020004" pitchFamily="34" charset="0"/>
              </a:rPr>
              <a:t>EduFutura</a:t>
            </a:r>
            <a:r>
              <a:rPr lang="fi-FI" sz="4000" dirty="0">
                <a:latin typeface="Fira Sans Black" panose="020B0A03050000020004" pitchFamily="34" charset="0"/>
              </a:rPr>
              <a:t> konsepti 2023</a:t>
            </a:r>
            <a:endParaRPr lang="fi-FI" dirty="0">
              <a:latin typeface="Fira Sans Black" panose="020B0A03050000020004" pitchFamily="34" charset="0"/>
            </a:endParaRPr>
          </a:p>
        </p:txBody>
      </p:sp>
      <p:sp>
        <p:nvSpPr>
          <p:cNvPr id="2" name="Tekstin paikkamerkki 2">
            <a:extLst>
              <a:ext uri="{FF2B5EF4-FFF2-40B4-BE49-F238E27FC236}">
                <a16:creationId xmlns:a16="http://schemas.microsoft.com/office/drawing/2014/main" id="{D6ADD261-5E22-517B-F943-18958396BD67}"/>
              </a:ext>
            </a:extLst>
          </p:cNvPr>
          <p:cNvSpPr txBox="1">
            <a:spLocks/>
          </p:cNvSpPr>
          <p:nvPr/>
        </p:nvSpPr>
        <p:spPr>
          <a:xfrm>
            <a:off x="335807" y="1709007"/>
            <a:ext cx="5919788" cy="45642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800" dirty="0" err="1">
                <a:latin typeface="Fira Sans ExtraBold" panose="020B0903050000020004" pitchFamily="34" charset="0"/>
              </a:rPr>
              <a:t>EduFutura</a:t>
            </a:r>
            <a:r>
              <a:rPr lang="fi-FI" sz="2800" dirty="0">
                <a:latin typeface="Fira Sans ExtraBold" panose="020B0903050000020004" pitchFamily="34" charset="0"/>
              </a:rPr>
              <a:t> integroidaan osaksi koulutusorganisaatioiden normaalia toimintaa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800" dirty="0">
              <a:latin typeface="Fira Sans ExtraBold" panose="020B090305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800" dirty="0">
                <a:latin typeface="Fira Sans ExtraBold" panose="020B0903050000020004" pitchFamily="34" charset="0"/>
              </a:rPr>
              <a:t>Kärkitiimipohjaisesta mallista kehittämisohjelmapohjaiseen malliin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800" dirty="0">
              <a:latin typeface="Fira Sans ExtraBold" panose="020B090305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800" dirty="0">
                <a:latin typeface="Fira Sans ExtraBold" panose="020B0903050000020004" pitchFamily="34" charset="0"/>
              </a:rPr>
              <a:t>Kehittämisohjelmia toteuttavat 1-3 vuoden projektit</a:t>
            </a:r>
          </a:p>
          <a:p>
            <a:endParaRPr lang="fi-FI" sz="2800" dirty="0"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5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AC3026B-9193-432B-A313-62CC8AE2D2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6268" y="1454667"/>
            <a:ext cx="3784648" cy="4788842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1600" spc="-10" dirty="0" err="1">
                <a:latin typeface="Fira Sans" panose="020B0503050000020004" pitchFamily="34" charset="0"/>
                <a:cs typeface="Poppins" panose="00000500000000000000" pitchFamily="2" charset="0"/>
              </a:rPr>
              <a:t>Kansainvälisten</a:t>
            </a:r>
            <a:r>
              <a:rPr lang="en-US" sz="1600" spc="-10" dirty="0"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  <a:r>
              <a:rPr lang="en-US" sz="1600" spc="-10" dirty="0" err="1">
                <a:latin typeface="Fira Sans" panose="020B0503050000020004" pitchFamily="34" charset="0"/>
                <a:cs typeface="Poppins" panose="00000500000000000000" pitchFamily="2" charset="0"/>
              </a:rPr>
              <a:t>osaajien</a:t>
            </a:r>
            <a:r>
              <a:rPr lang="en-US" sz="1600" spc="-10" dirty="0">
                <a:latin typeface="Fira Sans" panose="020B0503050000020004" pitchFamily="34" charset="0"/>
                <a:cs typeface="Poppins" panose="00000500000000000000" pitchFamily="2" charset="0"/>
              </a:rPr>
              <a:t> veto-</a:t>
            </a:r>
            <a:r>
              <a:rPr lang="en-US" sz="1600" spc="-10" dirty="0" err="1">
                <a:latin typeface="Fira Sans" panose="020B0503050000020004" pitchFamily="34" charset="0"/>
                <a:cs typeface="Poppins" panose="00000500000000000000" pitchFamily="2" charset="0"/>
              </a:rPr>
              <a:t>voiman</a:t>
            </a:r>
            <a:r>
              <a:rPr lang="en-US" sz="1600" spc="-10" dirty="0"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  <a:r>
              <a:rPr lang="en-US" sz="1600" spc="-10" dirty="0" err="1">
                <a:latin typeface="Fira Sans" panose="020B0503050000020004" pitchFamily="34" charset="0"/>
                <a:cs typeface="Poppins" panose="00000500000000000000" pitchFamily="2" charset="0"/>
              </a:rPr>
              <a:t>lisääminen</a:t>
            </a:r>
            <a:r>
              <a:rPr lang="en-US" sz="1600" spc="-10" dirty="0">
                <a:latin typeface="Fira Sans" panose="020B0503050000020004" pitchFamily="34" charset="0"/>
                <a:cs typeface="Poppins" panose="00000500000000000000" pitchFamily="2" charset="0"/>
              </a:rPr>
              <a:t> ja </a:t>
            </a:r>
            <a:r>
              <a:rPr lang="en-US" sz="1600" spc="-10" dirty="0" err="1">
                <a:latin typeface="Fira Sans" panose="020B0503050000020004" pitchFamily="34" charset="0"/>
                <a:cs typeface="Poppins" panose="00000500000000000000" pitchFamily="2" charset="0"/>
              </a:rPr>
              <a:t>integrointi</a:t>
            </a:r>
            <a:r>
              <a:rPr lang="en-US" sz="1600" spc="-10" dirty="0"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  <a:r>
              <a:rPr lang="en-US" sz="1600" spc="-10" dirty="0" err="1">
                <a:latin typeface="Fira Sans" panose="020B0503050000020004" pitchFamily="34" charset="0"/>
                <a:cs typeface="Poppins" panose="00000500000000000000" pitchFamily="2" charset="0"/>
              </a:rPr>
              <a:t>alueelle</a:t>
            </a:r>
            <a:endParaRPr lang="en-US" sz="1600" spc="-10" dirty="0">
              <a:latin typeface="Fira Sans" panose="020B0503050000020004" pitchFamily="34" charset="0"/>
              <a:cs typeface="Poppins" panose="00000500000000000000" pitchFamily="2" charset="0"/>
            </a:endParaRPr>
          </a:p>
          <a:p>
            <a:pPr marL="171450" indent="-171450" algn="l" defTabSz="914217">
              <a:lnSpc>
                <a:spcPts val="1800"/>
              </a:lnSpc>
              <a:buFont typeface="Wingdings" panose="05000000000000000000" pitchFamily="2" charset="2"/>
              <a:buChar char="Ø"/>
            </a:pPr>
            <a:r>
              <a:rPr lang="en-US" sz="1600" spc="-10" dirty="0" err="1">
                <a:latin typeface="Fira Sans" panose="020B0503050000020004" pitchFamily="34" charset="0"/>
                <a:cs typeface="Poppins" panose="00000500000000000000" pitchFamily="2" charset="0"/>
              </a:rPr>
              <a:t>Koulutusratkaisuiden</a:t>
            </a:r>
            <a:r>
              <a:rPr lang="en-US" sz="1600" spc="-10" dirty="0">
                <a:latin typeface="Fira Sans" panose="020B0503050000020004" pitchFamily="34" charset="0"/>
                <a:cs typeface="Poppins" panose="00000500000000000000" pitchFamily="2" charset="0"/>
              </a:rPr>
              <a:t> ja -</a:t>
            </a:r>
            <a:r>
              <a:rPr lang="en-US" sz="1600" spc="-10" dirty="0" err="1">
                <a:latin typeface="Fira Sans" panose="020B0503050000020004" pitchFamily="34" charset="0"/>
                <a:cs typeface="Poppins" panose="00000500000000000000" pitchFamily="2" charset="0"/>
              </a:rPr>
              <a:t>ketjujen</a:t>
            </a:r>
            <a:r>
              <a:rPr lang="en-US" sz="1600" spc="-10" dirty="0"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  <a:r>
              <a:rPr lang="en-US" sz="1600" spc="-10" dirty="0" err="1">
                <a:latin typeface="Fira Sans" panose="020B0503050000020004" pitchFamily="34" charset="0"/>
                <a:cs typeface="Poppins" panose="00000500000000000000" pitchFamily="2" charset="0"/>
              </a:rPr>
              <a:t>kehittäminen</a:t>
            </a:r>
            <a:r>
              <a:rPr lang="en-US" sz="1600" spc="-10" dirty="0"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  <a:r>
              <a:rPr lang="en-US" sz="1600" spc="-10" dirty="0" err="1">
                <a:latin typeface="Fira Sans" panose="020B0503050000020004" pitchFamily="34" charset="0"/>
                <a:cs typeface="Poppins" panose="00000500000000000000" pitchFamily="2" charset="0"/>
              </a:rPr>
              <a:t>yhdessä</a:t>
            </a:r>
            <a:r>
              <a:rPr lang="en-US" sz="1600" spc="-10" dirty="0"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  <a:r>
              <a:rPr lang="en-US" sz="1600" spc="-10" dirty="0" err="1">
                <a:latin typeface="Fira Sans" panose="020B0503050000020004" pitchFamily="34" charset="0"/>
                <a:cs typeface="Poppins" panose="00000500000000000000" pitchFamily="2" charset="0"/>
              </a:rPr>
              <a:t>työelämän</a:t>
            </a:r>
            <a:r>
              <a:rPr lang="en-US" sz="1600" spc="-10" dirty="0">
                <a:latin typeface="Fira Sans" panose="020B0503050000020004" pitchFamily="34" charset="0"/>
                <a:cs typeface="Poppins" panose="00000500000000000000" pitchFamily="2" charset="0"/>
              </a:rPr>
              <a:t> ja </a:t>
            </a:r>
            <a:r>
              <a:rPr lang="en-US" sz="1600" spc="-10" dirty="0" err="1">
                <a:latin typeface="Fira Sans" panose="020B0503050000020004" pitchFamily="34" charset="0"/>
                <a:cs typeface="Poppins" panose="00000500000000000000" pitchFamily="2" charset="0"/>
              </a:rPr>
              <a:t>kuntien</a:t>
            </a:r>
            <a:r>
              <a:rPr lang="en-US" sz="1600" spc="-10" dirty="0"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  <a:r>
              <a:rPr lang="en-US" sz="1600" spc="-10" dirty="0" err="1">
                <a:latin typeface="Fira Sans" panose="020B0503050000020004" pitchFamily="34" charset="0"/>
                <a:cs typeface="Poppins" panose="00000500000000000000" pitchFamily="2" charset="0"/>
              </a:rPr>
              <a:t>kanssa</a:t>
            </a:r>
            <a:endParaRPr lang="en-US" sz="1600" spc="-10" dirty="0">
              <a:latin typeface="Fira Sans" panose="020B0503050000020004" pitchFamily="34" charset="0"/>
              <a:cs typeface="Poppins" panose="00000500000000000000" pitchFamily="2" charset="0"/>
            </a:endParaRPr>
          </a:p>
          <a:p>
            <a:pPr marL="171450" indent="-171450" algn="l" defTabSz="914217">
              <a:lnSpc>
                <a:spcPts val="1800"/>
              </a:lnSpc>
              <a:buFont typeface="Wingdings" panose="05000000000000000000" pitchFamily="2" charset="2"/>
              <a:buChar char="Ø"/>
            </a:pPr>
            <a:r>
              <a:rPr lang="en-US" sz="1600" spc="-10" dirty="0">
                <a:latin typeface="Fira Sans" panose="020B0503050000020004" pitchFamily="34" charset="0"/>
                <a:cs typeface="Poppins" panose="00000500000000000000" pitchFamily="2" charset="0"/>
              </a:rPr>
              <a:t>Talent Hub &amp; Talent Boost: </a:t>
            </a:r>
            <a:r>
              <a:rPr lang="en-US" sz="1600" spc="-10" dirty="0" err="1">
                <a:latin typeface="Fira Sans" panose="020B0503050000020004" pitchFamily="34" charset="0"/>
                <a:cs typeface="Poppins" panose="00000500000000000000" pitchFamily="2" charset="0"/>
              </a:rPr>
              <a:t>toimintamallin</a:t>
            </a:r>
            <a:r>
              <a:rPr lang="en-US" sz="1600" spc="-10" dirty="0"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  <a:r>
              <a:rPr lang="en-US" sz="1600" spc="-10" dirty="0" err="1">
                <a:latin typeface="Fira Sans" panose="020B0503050000020004" pitchFamily="34" charset="0"/>
                <a:cs typeface="Poppins" panose="00000500000000000000" pitchFamily="2" charset="0"/>
              </a:rPr>
              <a:t>vakiinnuttaminen</a:t>
            </a:r>
            <a:endParaRPr lang="en-US" sz="1600" spc="-10" dirty="0">
              <a:latin typeface="Fira Sans" panose="020B0503050000020004" pitchFamily="34" charset="0"/>
              <a:cs typeface="Poppins" panose="00000500000000000000" pitchFamily="2" charset="0"/>
            </a:endParaRPr>
          </a:p>
          <a:p>
            <a:pPr algn="l"/>
            <a:r>
              <a:rPr lang="en-US" sz="1600" spc="-10" dirty="0" err="1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Toimiva</a:t>
            </a:r>
            <a:r>
              <a:rPr lang="en-US" sz="1600" spc="-10" dirty="0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  <a:r>
              <a:rPr lang="en-US" sz="1600" spc="-10" dirty="0" err="1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työelämäpalvelumalli</a:t>
            </a:r>
            <a:r>
              <a:rPr lang="en-US" sz="1600" spc="-10" dirty="0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  <a:r>
              <a:rPr lang="en-US" sz="1600" spc="-10" dirty="0" err="1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yrityksille</a:t>
            </a:r>
            <a:r>
              <a:rPr lang="en-US" sz="1600" spc="-10" dirty="0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 ja </a:t>
            </a:r>
            <a:r>
              <a:rPr lang="en-US" sz="1600" spc="-10" dirty="0" err="1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elinkeinoelämälle</a:t>
            </a:r>
            <a:r>
              <a:rPr lang="en-US" sz="1600" spc="-10" dirty="0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</a:p>
          <a:p>
            <a:pPr marL="171450" indent="-171450" algn="l" defTabSz="914217">
              <a:lnSpc>
                <a:spcPts val="1800"/>
              </a:lnSpc>
              <a:buFont typeface="Wingdings" panose="05000000000000000000" pitchFamily="2" charset="2"/>
              <a:buChar char="Ø"/>
            </a:pPr>
            <a:r>
              <a:rPr lang="en-US" sz="1600" spc="-10" dirty="0" err="1">
                <a:latin typeface="Fira Sans" panose="020B0503050000020004" pitchFamily="34" charset="0"/>
                <a:cs typeface="Poppins" panose="00000500000000000000" pitchFamily="2" charset="0"/>
              </a:rPr>
              <a:t>Työelämäpalvelumallin</a:t>
            </a:r>
            <a:r>
              <a:rPr lang="en-US" sz="1600" spc="-10" dirty="0"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  <a:r>
              <a:rPr lang="en-US" sz="1600" spc="-10" dirty="0" err="1">
                <a:latin typeface="Fira Sans" panose="020B0503050000020004" pitchFamily="34" charset="0"/>
                <a:cs typeface="Poppins" panose="00000500000000000000" pitchFamily="2" charset="0"/>
              </a:rPr>
              <a:t>rakenne</a:t>
            </a:r>
            <a:endParaRPr lang="en-US" sz="1600" spc="-10" dirty="0">
              <a:latin typeface="Fira Sans" panose="020B0503050000020004" pitchFamily="34" charset="0"/>
              <a:cs typeface="Poppins" panose="00000500000000000000" pitchFamily="2" charset="0"/>
            </a:endParaRPr>
          </a:p>
          <a:p>
            <a:pPr marL="171450" indent="-171450" algn="l" defTabSz="914217">
              <a:lnSpc>
                <a:spcPts val="1800"/>
              </a:lnSpc>
              <a:buFont typeface="Wingdings" panose="05000000000000000000" pitchFamily="2" charset="2"/>
              <a:buChar char="Ø"/>
            </a:pPr>
            <a:r>
              <a:rPr lang="en-US" sz="1600" spc="-10" dirty="0" err="1">
                <a:latin typeface="Fira Sans" panose="020B0503050000020004" pitchFamily="34" charset="0"/>
                <a:cs typeface="Poppins" panose="00000500000000000000" pitchFamily="2" charset="0"/>
              </a:rPr>
              <a:t>Osaamisen</a:t>
            </a:r>
            <a:r>
              <a:rPr lang="en-US" sz="1600" spc="-10" dirty="0"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  <a:r>
              <a:rPr lang="en-US" sz="1600" spc="-10" dirty="0" err="1">
                <a:latin typeface="Fira Sans" panose="020B0503050000020004" pitchFamily="34" charset="0"/>
                <a:cs typeface="Poppins" panose="00000500000000000000" pitchFamily="2" charset="0"/>
              </a:rPr>
              <a:t>täydentäminen</a:t>
            </a:r>
            <a:r>
              <a:rPr lang="en-US" sz="1600" spc="-10" dirty="0">
                <a:latin typeface="Fira Sans" panose="020B0503050000020004" pitchFamily="34" charset="0"/>
                <a:cs typeface="Poppins" panose="00000500000000000000" pitchFamily="2" charset="0"/>
              </a:rPr>
              <a:t> ja </a:t>
            </a:r>
            <a:r>
              <a:rPr lang="en-US" sz="1600" spc="-10" dirty="0" err="1">
                <a:latin typeface="Fira Sans" panose="020B0503050000020004" pitchFamily="34" charset="0"/>
                <a:cs typeface="Poppins" panose="00000500000000000000" pitchFamily="2" charset="0"/>
              </a:rPr>
              <a:t>uudistuminen</a:t>
            </a:r>
            <a:r>
              <a:rPr lang="en-US" sz="1600" spc="-10" dirty="0">
                <a:latin typeface="Fira Sans" panose="020B0503050000020004" pitchFamily="34" charset="0"/>
                <a:cs typeface="Poppins" panose="00000500000000000000" pitchFamily="2" charset="0"/>
              </a:rPr>
              <a:t>, </a:t>
            </a:r>
            <a:r>
              <a:rPr lang="en-US" sz="1600" spc="-10" dirty="0" err="1">
                <a:latin typeface="Fira Sans" panose="020B0503050000020004" pitchFamily="34" charset="0"/>
                <a:cs typeface="Poppins" panose="00000500000000000000" pitchFamily="2" charset="0"/>
              </a:rPr>
              <a:t>jatkuva</a:t>
            </a:r>
            <a:r>
              <a:rPr lang="en-US" sz="1600" spc="-10" dirty="0"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  <a:r>
              <a:rPr lang="en-US" sz="1600" spc="-10" dirty="0" err="1">
                <a:latin typeface="Fira Sans" panose="020B0503050000020004" pitchFamily="34" charset="0"/>
                <a:cs typeface="Poppins" panose="00000500000000000000" pitchFamily="2" charset="0"/>
              </a:rPr>
              <a:t>oppiminen</a:t>
            </a:r>
            <a:endParaRPr lang="en-US" sz="1600" spc="-10" dirty="0">
              <a:latin typeface="Fira Sans" panose="020B0503050000020004" pitchFamily="34" charset="0"/>
              <a:cs typeface="Poppins" panose="00000500000000000000" pitchFamily="2" charset="0"/>
            </a:endParaRPr>
          </a:p>
          <a:p>
            <a:pPr algn="l"/>
            <a:r>
              <a:rPr lang="en-US" sz="1600" spc="-10" dirty="0" err="1">
                <a:latin typeface="Fira Sans" panose="020B0503050000020004" pitchFamily="34" charset="0"/>
                <a:cs typeface="Poppins" panose="00000500000000000000" pitchFamily="2" charset="0"/>
              </a:rPr>
              <a:t>Vaikuttava</a:t>
            </a:r>
            <a:r>
              <a:rPr lang="en-US" sz="1600" spc="-10" dirty="0">
                <a:latin typeface="Fira Sans" panose="020B0503050000020004" pitchFamily="34" charset="0"/>
                <a:cs typeface="Poppins" panose="00000500000000000000" pitchFamily="2" charset="0"/>
              </a:rPr>
              <a:t> TKKI-</a:t>
            </a:r>
            <a:r>
              <a:rPr lang="en-US" sz="1600" spc="-10" dirty="0" err="1">
                <a:latin typeface="Fira Sans" panose="020B0503050000020004" pitchFamily="34" charset="0"/>
                <a:cs typeface="Poppins" panose="00000500000000000000" pitchFamily="2" charset="0"/>
              </a:rPr>
              <a:t>yhteistyö</a:t>
            </a:r>
            <a:r>
              <a:rPr lang="en-US" sz="1600" spc="-10" dirty="0"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  <a:r>
              <a:rPr lang="en-US" sz="1600" spc="-10" dirty="0" err="1">
                <a:latin typeface="Fira Sans" panose="020B0503050000020004" pitchFamily="34" charset="0"/>
                <a:cs typeface="Poppins" panose="00000500000000000000" pitchFamily="2" charset="0"/>
              </a:rPr>
              <a:t>hyvinvointialueella</a:t>
            </a:r>
            <a:endParaRPr lang="en-US" sz="1600" spc="-10" dirty="0">
              <a:latin typeface="Fira Sans" panose="020B0503050000020004" pitchFamily="34" charset="0"/>
              <a:cs typeface="Poppins" panose="00000500000000000000" pitchFamily="2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spc="-10" dirty="0" err="1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Uudistettu</a:t>
            </a:r>
            <a:r>
              <a:rPr lang="en-US" sz="1600" spc="-10" dirty="0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  <a:r>
              <a:rPr lang="en-US" sz="1600" spc="-10" dirty="0" err="1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monialainen</a:t>
            </a:r>
            <a:r>
              <a:rPr lang="en-US" sz="1600" spc="-10" dirty="0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  <a:r>
              <a:rPr lang="en-US" sz="1600" spc="-10" dirty="0" err="1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harjoittelu-malli</a:t>
            </a:r>
            <a:r>
              <a:rPr lang="en-US" sz="1600" spc="-10" dirty="0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 (</a:t>
            </a:r>
            <a:r>
              <a:rPr lang="en-US" sz="1600" spc="-10" dirty="0" err="1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EduFutura</a:t>
            </a:r>
            <a:r>
              <a:rPr lang="en-US" sz="1600" spc="-10" dirty="0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 SOTE Hub) </a:t>
            </a:r>
          </a:p>
          <a:p>
            <a:pPr algn="l"/>
            <a:endParaRPr lang="en-US" sz="1600" spc="-10" dirty="0">
              <a:latin typeface="Fira Sans" panose="020B0503050000020004" pitchFamily="34" charset="0"/>
              <a:cs typeface="Poppins" panose="00000500000000000000" pitchFamily="2" charset="0"/>
            </a:endParaRPr>
          </a:p>
          <a:p>
            <a:pPr algn="l"/>
            <a:endParaRPr lang="en-US" sz="1600" spc="-10" dirty="0">
              <a:latin typeface="Fira Sans" panose="020B0503050000020004" pitchFamily="34" charset="0"/>
              <a:cs typeface="Poppins" panose="00000500000000000000" pitchFamily="2" charset="0"/>
            </a:endParaRPr>
          </a:p>
          <a:p>
            <a:pPr algn="l"/>
            <a:endParaRPr lang="fi-FI" sz="1600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9CFC523-3E52-4564-88BF-2D908BE30A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55285" y="742235"/>
            <a:ext cx="2579860" cy="593065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fi-FI" sz="1800" dirty="0">
                <a:latin typeface="Fira Sans" panose="020B0503050000020004" pitchFamily="34" charset="0"/>
              </a:rPr>
              <a:t>Joustavat, yksilölliset ja laadukkaat opintopolut</a:t>
            </a:r>
          </a:p>
        </p:txBody>
      </p:sp>
      <p:grpSp>
        <p:nvGrpSpPr>
          <p:cNvPr id="8" name="Ryhmä 20">
            <a:extLst>
              <a:ext uri="{FF2B5EF4-FFF2-40B4-BE49-F238E27FC236}">
                <a16:creationId xmlns:a16="http://schemas.microsoft.com/office/drawing/2014/main" id="{3EA5BCD3-B95A-37D3-2ED2-909909F514F6}"/>
              </a:ext>
            </a:extLst>
          </p:cNvPr>
          <p:cNvGrpSpPr/>
          <p:nvPr/>
        </p:nvGrpSpPr>
        <p:grpSpPr>
          <a:xfrm>
            <a:off x="642847" y="728036"/>
            <a:ext cx="4227731" cy="587572"/>
            <a:chOff x="2000753" y="1024489"/>
            <a:chExt cx="5420746" cy="820884"/>
          </a:xfrm>
        </p:grpSpPr>
        <p:sp>
          <p:nvSpPr>
            <p:cNvPr id="10" name="Ellipsi 3">
              <a:extLst>
                <a:ext uri="{FF2B5EF4-FFF2-40B4-BE49-F238E27FC236}">
                  <a16:creationId xmlns:a16="http://schemas.microsoft.com/office/drawing/2014/main" id="{A6584980-7E02-7175-58C3-B8A04B9E3AD3}"/>
                </a:ext>
              </a:extLst>
            </p:cNvPr>
            <p:cNvSpPr/>
            <p:nvPr userDrawn="1"/>
          </p:nvSpPr>
          <p:spPr>
            <a:xfrm>
              <a:off x="2000753" y="1024491"/>
              <a:ext cx="785261" cy="82088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2800" b="1" i="0" dirty="0">
                  <a:solidFill>
                    <a:schemeClr val="tx1"/>
                  </a:solidFill>
                  <a:latin typeface="Fira Sans" panose="020B0503050000020004" pitchFamily="34" charset="0"/>
                </a:rPr>
                <a:t>1</a:t>
              </a:r>
              <a:endParaRPr lang="fi-FI" sz="5400" b="1" i="0" dirty="0">
                <a:solidFill>
                  <a:schemeClr val="tx1"/>
                </a:solidFill>
                <a:latin typeface="Fira Sans" panose="020B0503050000020004" pitchFamily="34" charset="0"/>
              </a:endParaRPr>
            </a:p>
          </p:txBody>
        </p:sp>
        <p:sp>
          <p:nvSpPr>
            <p:cNvPr id="11" name="Ellipsi 18">
              <a:extLst>
                <a:ext uri="{FF2B5EF4-FFF2-40B4-BE49-F238E27FC236}">
                  <a16:creationId xmlns:a16="http://schemas.microsoft.com/office/drawing/2014/main" id="{98DE9F3A-B81A-9D1E-5D95-7BB1E9E66F27}"/>
                </a:ext>
              </a:extLst>
            </p:cNvPr>
            <p:cNvSpPr/>
            <p:nvPr userDrawn="1"/>
          </p:nvSpPr>
          <p:spPr>
            <a:xfrm>
              <a:off x="6600615" y="1024489"/>
              <a:ext cx="820884" cy="82088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2800" b="1" i="0" dirty="0">
                  <a:solidFill>
                    <a:schemeClr val="tx1"/>
                  </a:solidFill>
                  <a:latin typeface="Fira Sans" panose="020B0503050000020004" pitchFamily="34" charset="0"/>
                </a:rPr>
                <a:t>2</a:t>
              </a:r>
              <a:endParaRPr lang="fi-FI" sz="5400" b="1" i="0" dirty="0">
                <a:solidFill>
                  <a:schemeClr val="tx1"/>
                </a:solidFill>
                <a:latin typeface="Fira Sans" panose="020B0503050000020004" pitchFamily="34" charset="0"/>
              </a:endParaRPr>
            </a:p>
          </p:txBody>
        </p:sp>
      </p:grpSp>
      <p:sp>
        <p:nvSpPr>
          <p:cNvPr id="13" name="Otsikko 1">
            <a:extLst>
              <a:ext uri="{FF2B5EF4-FFF2-40B4-BE49-F238E27FC236}">
                <a16:creationId xmlns:a16="http://schemas.microsoft.com/office/drawing/2014/main" id="{A9268471-3C6F-73B2-6195-9317BB8E5184}"/>
              </a:ext>
            </a:extLst>
          </p:cNvPr>
          <p:cNvSpPr txBox="1">
            <a:spLocks/>
          </p:cNvSpPr>
          <p:nvPr/>
        </p:nvSpPr>
        <p:spPr>
          <a:xfrm>
            <a:off x="1027642" y="149169"/>
            <a:ext cx="9923721" cy="59306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Fira Sans" panose="020B0603050000020004" pitchFamily="34" charset="0"/>
                <a:ea typeface="Fira Sans" panose="020B0603050000020004" pitchFamily="34" charset="0"/>
                <a:cs typeface="+mj-cs"/>
              </a:defRPr>
            </a:lvl1pPr>
          </a:lstStyle>
          <a:p>
            <a:r>
              <a:rPr lang="fi-FI" sz="3200" dirty="0">
                <a:latin typeface="Fira Sans Black" panose="020B0A03050000020004" pitchFamily="34" charset="0"/>
              </a:rPr>
              <a:t>EDUFUTURA JYVÄSKYLÄ KEHITTÄMISOHJELMAT 2023</a:t>
            </a:r>
            <a:endParaRPr lang="fi-FI" sz="2800" dirty="0">
              <a:latin typeface="Fira Sans Black" panose="020B0A03050000020004" pitchFamily="34" charset="0"/>
            </a:endParaRP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810835C8-85F9-7AAB-8941-CD7BAD9638A2}"/>
              </a:ext>
            </a:extLst>
          </p:cNvPr>
          <p:cNvSpPr txBox="1">
            <a:spLocks/>
          </p:cNvSpPr>
          <p:nvPr/>
        </p:nvSpPr>
        <p:spPr>
          <a:xfrm>
            <a:off x="4938007" y="707152"/>
            <a:ext cx="2884868" cy="78830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000" b="1" i="0" kern="120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1pPr>
            <a:lvl2pPr marL="800100" indent="-3429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2pPr>
            <a:lvl3pPr marL="1200150" indent="-28575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3pPr>
            <a:lvl4pPr marL="1657350" indent="-28575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4pPr>
            <a:lvl5pPr marL="2114550" indent="-28575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1600" dirty="0">
                <a:latin typeface="Fira Sans" panose="020B0503050000020004" pitchFamily="34" charset="0"/>
              </a:rPr>
              <a:t>Kilpailukykyä ja elinvoimaa tulevaisuuden osaamisella ja työelämäpalveluilla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8273BA-BC3A-7EA4-CEF4-6BBD78451F24}"/>
              </a:ext>
            </a:extLst>
          </p:cNvPr>
          <p:cNvSpPr txBox="1"/>
          <p:nvPr/>
        </p:nvSpPr>
        <p:spPr>
          <a:xfrm>
            <a:off x="642847" y="1454667"/>
            <a:ext cx="3254111" cy="44781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l" defTabSz="914217">
              <a:lnSpc>
                <a:spcPts val="1800"/>
              </a:lnSpc>
            </a:pPr>
            <a:r>
              <a:rPr lang="en-US" sz="1600" spc="-10" dirty="0" err="1">
                <a:solidFill>
                  <a:schemeClr val="bg1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Siirtymät</a:t>
            </a:r>
            <a:r>
              <a:rPr lang="en-US" sz="1600" spc="-10" dirty="0">
                <a:solidFill>
                  <a:schemeClr val="bg1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 ja </a:t>
            </a:r>
            <a:r>
              <a:rPr lang="en-US" sz="1600" spc="-10" dirty="0" err="1">
                <a:solidFill>
                  <a:schemeClr val="bg1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polut</a:t>
            </a:r>
            <a:r>
              <a:rPr lang="en-US" sz="1600" spc="-10" dirty="0">
                <a:solidFill>
                  <a:schemeClr val="bg1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  <a:r>
              <a:rPr lang="en-US" sz="1600" spc="-10" dirty="0" err="1">
                <a:solidFill>
                  <a:schemeClr val="bg1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korkeakouluun</a:t>
            </a:r>
            <a:r>
              <a:rPr lang="en-US" sz="1600" spc="-10" dirty="0">
                <a:solidFill>
                  <a:schemeClr val="bg1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 ja </a:t>
            </a:r>
            <a:r>
              <a:rPr lang="en-US" sz="1600" spc="-10" dirty="0" err="1">
                <a:solidFill>
                  <a:schemeClr val="bg1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korkeakoulujen</a:t>
            </a:r>
            <a:r>
              <a:rPr lang="en-US" sz="1600" spc="-10" dirty="0">
                <a:solidFill>
                  <a:schemeClr val="bg1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  <a:r>
              <a:rPr lang="en-US" sz="1600" spc="-10" dirty="0" err="1">
                <a:solidFill>
                  <a:schemeClr val="bg1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välillä</a:t>
            </a:r>
            <a:r>
              <a:rPr lang="en-US" sz="1600" spc="-10" dirty="0">
                <a:solidFill>
                  <a:schemeClr val="bg1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  <a:r>
              <a:rPr lang="en-US" sz="1600" spc="-10" dirty="0" err="1">
                <a:solidFill>
                  <a:schemeClr val="bg1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sekä</a:t>
            </a:r>
            <a:r>
              <a:rPr lang="en-US" sz="1600" spc="-10" dirty="0">
                <a:solidFill>
                  <a:schemeClr val="bg1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  <a:r>
              <a:rPr lang="en-US" sz="1600" spc="-10" dirty="0" err="1">
                <a:solidFill>
                  <a:schemeClr val="bg1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niihin</a:t>
            </a:r>
            <a:r>
              <a:rPr lang="en-US" sz="1600" spc="-10" dirty="0">
                <a:solidFill>
                  <a:schemeClr val="bg1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  <a:r>
              <a:rPr lang="en-US" sz="1600" spc="-10" dirty="0" err="1">
                <a:solidFill>
                  <a:schemeClr val="bg1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liittyvä</a:t>
            </a:r>
            <a:r>
              <a:rPr lang="en-US" sz="1600" spc="-10" dirty="0">
                <a:solidFill>
                  <a:schemeClr val="bg1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  <a:r>
              <a:rPr lang="en-US" sz="1600" spc="-10" dirty="0" err="1">
                <a:solidFill>
                  <a:schemeClr val="bg1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ohjaus</a:t>
            </a:r>
            <a:endParaRPr lang="en-US" sz="1600" spc="-10" dirty="0">
              <a:solidFill>
                <a:schemeClr val="bg1"/>
              </a:solidFill>
              <a:latin typeface="Fira Sans" panose="020B0503050000020004" pitchFamily="34" charset="0"/>
              <a:cs typeface="Poppins" panose="00000500000000000000" pitchFamily="2" charset="0"/>
            </a:endParaRPr>
          </a:p>
          <a:p>
            <a:pPr algn="l" defTabSz="914217">
              <a:lnSpc>
                <a:spcPts val="1800"/>
              </a:lnSpc>
            </a:pPr>
            <a:endParaRPr lang="en-US" sz="1600" spc="-10" dirty="0">
              <a:solidFill>
                <a:schemeClr val="bg1"/>
              </a:solidFill>
              <a:latin typeface="Fira Sans" panose="020B0503050000020004" pitchFamily="34" charset="0"/>
              <a:cs typeface="Poppins" panose="00000500000000000000" pitchFamily="2" charset="0"/>
            </a:endParaRPr>
          </a:p>
          <a:p>
            <a:pPr marL="171450" indent="-171450" defTabSz="914217">
              <a:lnSpc>
                <a:spcPts val="1800"/>
              </a:lnSpc>
              <a:buFont typeface="Wingdings" panose="05000000000000000000" pitchFamily="2" charset="2"/>
              <a:buChar char="Ø"/>
            </a:pPr>
            <a:r>
              <a:rPr lang="en-US" sz="1600" spc="-10" dirty="0" err="1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Uudet</a:t>
            </a:r>
            <a:r>
              <a:rPr lang="en-US" sz="1600" spc="-10" dirty="0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 ja </a:t>
            </a:r>
            <a:r>
              <a:rPr lang="en-US" sz="1600" spc="-10" dirty="0" err="1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nykyiset</a:t>
            </a:r>
            <a:r>
              <a:rPr lang="en-US" sz="1600" spc="-10" dirty="0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  <a:r>
              <a:rPr lang="en-US" sz="1600" spc="-10" dirty="0" err="1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siirtymät</a:t>
            </a:r>
            <a:r>
              <a:rPr lang="en-US" sz="1600" spc="-10" dirty="0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 ja </a:t>
            </a:r>
            <a:r>
              <a:rPr lang="en-US" sz="1600" spc="-10" dirty="0" err="1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ohjaus</a:t>
            </a:r>
            <a:endParaRPr lang="en-US" sz="1600" spc="-10" dirty="0">
              <a:solidFill>
                <a:srgbClr val="FDA586"/>
              </a:solidFill>
              <a:latin typeface="Fira Sans" panose="020B0503050000020004" pitchFamily="34" charset="0"/>
              <a:cs typeface="Poppins" panose="00000500000000000000" pitchFamily="2" charset="0"/>
            </a:endParaRPr>
          </a:p>
          <a:p>
            <a:pPr marL="171450" indent="-171450" defTabSz="914217">
              <a:lnSpc>
                <a:spcPts val="1800"/>
              </a:lnSpc>
              <a:buFont typeface="Wingdings" panose="05000000000000000000" pitchFamily="2" charset="2"/>
              <a:buChar char="Ø"/>
            </a:pPr>
            <a:r>
              <a:rPr lang="en-US" sz="1600" spc="-10" dirty="0" err="1">
                <a:solidFill>
                  <a:schemeClr val="bg1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Kv-opintopolut</a:t>
            </a:r>
            <a:r>
              <a:rPr lang="en-US" sz="1600" spc="-10" dirty="0">
                <a:solidFill>
                  <a:schemeClr val="bg1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, </a:t>
            </a:r>
            <a:r>
              <a:rPr lang="en-US" sz="1600" spc="-10" dirty="0" err="1">
                <a:solidFill>
                  <a:schemeClr val="bg1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kieliopinnot</a:t>
            </a:r>
            <a:endParaRPr lang="en-US" sz="1600" spc="-10" dirty="0">
              <a:solidFill>
                <a:schemeClr val="bg1"/>
              </a:solidFill>
              <a:latin typeface="Fira Sans" panose="020B0503050000020004" pitchFamily="34" charset="0"/>
              <a:cs typeface="Poppins" panose="00000500000000000000" pitchFamily="2" charset="0"/>
            </a:endParaRPr>
          </a:p>
          <a:p>
            <a:pPr marL="171450" indent="-171450" defTabSz="914217">
              <a:lnSpc>
                <a:spcPts val="1800"/>
              </a:lnSpc>
              <a:buFont typeface="Wingdings" panose="05000000000000000000" pitchFamily="2" charset="2"/>
              <a:buChar char="Ø"/>
            </a:pPr>
            <a:r>
              <a:rPr lang="en-US" sz="1600" spc="-10" dirty="0" err="1">
                <a:solidFill>
                  <a:schemeClr val="bg1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EduFutura</a:t>
            </a:r>
            <a:r>
              <a:rPr lang="en-US" sz="1600" spc="-10" dirty="0">
                <a:solidFill>
                  <a:schemeClr val="bg1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 Sport Path</a:t>
            </a:r>
          </a:p>
          <a:p>
            <a:pPr algn="l" defTabSz="914217">
              <a:lnSpc>
                <a:spcPts val="1800"/>
              </a:lnSpc>
            </a:pPr>
            <a:endParaRPr lang="en-US" sz="1600" spc="-10" dirty="0">
              <a:solidFill>
                <a:schemeClr val="bg1"/>
              </a:solidFill>
              <a:latin typeface="Fira Sans" panose="020B0503050000020004" pitchFamily="34" charset="0"/>
              <a:cs typeface="Poppins" panose="00000500000000000000" pitchFamily="2" charset="0"/>
            </a:endParaRPr>
          </a:p>
          <a:p>
            <a:pPr defTabSz="914217">
              <a:lnSpc>
                <a:spcPts val="1800"/>
              </a:lnSpc>
            </a:pPr>
            <a:r>
              <a:rPr lang="en-US" sz="1600" spc="-10" dirty="0" err="1">
                <a:solidFill>
                  <a:schemeClr val="bg1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Uudenlainen</a:t>
            </a:r>
            <a:r>
              <a:rPr lang="en-US" sz="1600" spc="-10" dirty="0">
                <a:solidFill>
                  <a:schemeClr val="bg1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  <a:r>
              <a:rPr lang="en-US" sz="1600" spc="-10" dirty="0" err="1">
                <a:solidFill>
                  <a:schemeClr val="bg1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koulutusalat</a:t>
            </a:r>
            <a:r>
              <a:rPr lang="en-US" sz="1600" spc="-10" dirty="0">
                <a:solidFill>
                  <a:schemeClr val="bg1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  <a:r>
              <a:rPr lang="en-US" sz="1600" spc="-10" dirty="0" err="1">
                <a:solidFill>
                  <a:schemeClr val="bg1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yhdistävä</a:t>
            </a:r>
            <a:r>
              <a:rPr lang="en-US" sz="1600" spc="-10" dirty="0">
                <a:solidFill>
                  <a:schemeClr val="bg1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  <a:r>
              <a:rPr lang="en-US" sz="1600" spc="-10" dirty="0" err="1">
                <a:solidFill>
                  <a:schemeClr val="bg1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osaaminen</a:t>
            </a:r>
            <a:r>
              <a:rPr lang="en-US" sz="1600" spc="-10" dirty="0">
                <a:solidFill>
                  <a:schemeClr val="bg1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</a:p>
          <a:p>
            <a:pPr algn="l" defTabSz="914217">
              <a:lnSpc>
                <a:spcPts val="1800"/>
              </a:lnSpc>
            </a:pPr>
            <a:endParaRPr lang="en-US" sz="1600" spc="-10" dirty="0">
              <a:solidFill>
                <a:schemeClr val="bg1"/>
              </a:solidFill>
              <a:latin typeface="Fira Sans" panose="020B0503050000020004" pitchFamily="34" charset="0"/>
              <a:cs typeface="Poppins" panose="00000500000000000000" pitchFamily="2" charset="0"/>
            </a:endParaRPr>
          </a:p>
          <a:p>
            <a:pPr marL="171450" indent="-171450" defTabSz="914217">
              <a:lnSpc>
                <a:spcPts val="1800"/>
              </a:lnSpc>
              <a:buFont typeface="Wingdings" panose="05000000000000000000" pitchFamily="2" charset="2"/>
              <a:buChar char="Ø"/>
            </a:pPr>
            <a:r>
              <a:rPr lang="en-US" sz="1600" spc="-10" dirty="0" err="1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Tutkinto-ohjelmien</a:t>
            </a:r>
            <a:r>
              <a:rPr lang="en-US" sz="1600" spc="-10" dirty="0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  <a:r>
              <a:rPr lang="en-US" sz="1600" spc="-10" dirty="0" err="1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yhteiset</a:t>
            </a:r>
            <a:r>
              <a:rPr lang="en-US" sz="1600" spc="-10" dirty="0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  <a:r>
              <a:rPr lang="en-US" sz="1600" spc="-10" dirty="0" err="1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moduulit</a:t>
            </a:r>
            <a:r>
              <a:rPr lang="en-US" sz="1600" spc="-10" dirty="0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; </a:t>
            </a:r>
            <a:r>
              <a:rPr lang="en-US" sz="1600" spc="-10" dirty="0" err="1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uudet</a:t>
            </a:r>
            <a:r>
              <a:rPr lang="en-US" sz="1600" spc="-10" dirty="0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  <a:r>
              <a:rPr lang="en-US" sz="1600" spc="-10" dirty="0" err="1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tutkinto-ohjelmat</a:t>
            </a:r>
            <a:endParaRPr lang="en-US" sz="1600" spc="-10" dirty="0">
              <a:solidFill>
                <a:srgbClr val="FDA586"/>
              </a:solidFill>
              <a:latin typeface="Fira Sans" panose="020B0503050000020004" pitchFamily="34" charset="0"/>
              <a:cs typeface="Poppins" panose="00000500000000000000" pitchFamily="2" charset="0"/>
            </a:endParaRPr>
          </a:p>
          <a:p>
            <a:pPr marL="171450" indent="-171450" defTabSz="914217">
              <a:lnSpc>
                <a:spcPts val="1800"/>
              </a:lnSpc>
              <a:buFont typeface="Wingdings" panose="05000000000000000000" pitchFamily="2" charset="2"/>
              <a:buChar char="Ø"/>
            </a:pPr>
            <a:r>
              <a:rPr lang="en-US" sz="1600" spc="-10" dirty="0" err="1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Tutkintoon</a:t>
            </a:r>
            <a:r>
              <a:rPr lang="en-US" sz="1600" spc="-10" dirty="0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  <a:r>
              <a:rPr lang="en-US" sz="1600" spc="-10" dirty="0" err="1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johtavassa</a:t>
            </a:r>
            <a:r>
              <a:rPr lang="en-US" sz="1600" spc="-10" dirty="0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  <a:r>
              <a:rPr lang="en-US" sz="1600" spc="-10" dirty="0" err="1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koulutuksessa</a:t>
            </a:r>
            <a:r>
              <a:rPr lang="en-US" sz="1600" spc="-10" dirty="0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  <a:r>
              <a:rPr lang="en-US" sz="1600" spc="-10" dirty="0" err="1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selkeä</a:t>
            </a:r>
            <a:r>
              <a:rPr lang="en-US" sz="1600" spc="-10" dirty="0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 </a:t>
            </a:r>
            <a:r>
              <a:rPr lang="en-US" sz="1600" spc="-10" dirty="0" err="1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työnjako</a:t>
            </a:r>
            <a:r>
              <a:rPr lang="en-US" sz="1600" spc="-10" dirty="0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 ja </a:t>
            </a:r>
            <a:r>
              <a:rPr lang="en-US" sz="1600" spc="-10" dirty="0" err="1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profiili</a:t>
            </a:r>
            <a:endParaRPr lang="en-US" sz="1600" spc="-10" dirty="0">
              <a:solidFill>
                <a:srgbClr val="FDA586"/>
              </a:solidFill>
              <a:latin typeface="Fira Sans" panose="020B0503050000020004" pitchFamily="34" charset="0"/>
              <a:cs typeface="Poppins" panose="00000500000000000000" pitchFamily="2" charset="0"/>
            </a:endParaRPr>
          </a:p>
          <a:p>
            <a:pPr marL="171450" indent="-171450" defTabSz="914217">
              <a:lnSpc>
                <a:spcPts val="1800"/>
              </a:lnSpc>
              <a:buFont typeface="Wingdings" panose="05000000000000000000" pitchFamily="2" charset="2"/>
              <a:buChar char="Ø"/>
            </a:pPr>
            <a:r>
              <a:rPr lang="en-US" sz="1600" spc="-10" dirty="0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EF </a:t>
            </a:r>
            <a:r>
              <a:rPr lang="en-US" sz="1600" spc="-10" dirty="0" err="1">
                <a:solidFill>
                  <a:srgbClr val="FDA586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Koodarikoulu</a:t>
            </a:r>
            <a:endParaRPr lang="en-US" sz="1600" spc="-10" dirty="0">
              <a:solidFill>
                <a:srgbClr val="FDA586"/>
              </a:solidFill>
              <a:latin typeface="Fira Sans" panose="020B0503050000020004" pitchFamily="34" charset="0"/>
              <a:cs typeface="Poppins" panose="00000500000000000000" pitchFamily="2" charset="0"/>
            </a:endParaRPr>
          </a:p>
        </p:txBody>
      </p:sp>
      <p:sp>
        <p:nvSpPr>
          <p:cNvPr id="21" name="Tekstiruutu 16">
            <a:extLst>
              <a:ext uri="{FF2B5EF4-FFF2-40B4-BE49-F238E27FC236}">
                <a16:creationId xmlns:a16="http://schemas.microsoft.com/office/drawing/2014/main" id="{94AB33C2-ACBA-2995-281C-9DE709CA880F}"/>
              </a:ext>
            </a:extLst>
          </p:cNvPr>
          <p:cNvSpPr txBox="1"/>
          <p:nvPr/>
        </p:nvSpPr>
        <p:spPr>
          <a:xfrm>
            <a:off x="590230" y="5955237"/>
            <a:ext cx="32449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050" dirty="0">
                <a:solidFill>
                  <a:schemeClr val="bg1"/>
                </a:solidFill>
                <a:latin typeface="Fira Sans" panose="020B0503050000020004" pitchFamily="34" charset="0"/>
              </a:rPr>
              <a:t>*</a:t>
            </a:r>
            <a:r>
              <a:rPr lang="fi-FI" sz="1000" dirty="0">
                <a:solidFill>
                  <a:schemeClr val="bg1"/>
                </a:solidFill>
                <a:latin typeface="Fira Sans" panose="020B0503050000020004" pitchFamily="34" charset="0"/>
              </a:rPr>
              <a:t>punaisella merkityt ensimmäiset kehittämiskohteet</a:t>
            </a:r>
          </a:p>
        </p:txBody>
      </p:sp>
      <p:sp>
        <p:nvSpPr>
          <p:cNvPr id="24" name="Tekstiruutu 24">
            <a:extLst>
              <a:ext uri="{FF2B5EF4-FFF2-40B4-BE49-F238E27FC236}">
                <a16:creationId xmlns:a16="http://schemas.microsoft.com/office/drawing/2014/main" id="{20D5A306-30B3-EE10-4523-A4605E76F51A}"/>
              </a:ext>
            </a:extLst>
          </p:cNvPr>
          <p:cNvSpPr txBox="1"/>
          <p:nvPr/>
        </p:nvSpPr>
        <p:spPr>
          <a:xfrm>
            <a:off x="8149917" y="987904"/>
            <a:ext cx="3996740" cy="861774"/>
          </a:xfrm>
          <a:prstGeom prst="rect">
            <a:avLst/>
          </a:prstGeom>
          <a:solidFill>
            <a:srgbClr val="ABA0C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244A"/>
                </a:solidFill>
                <a:effectLst/>
                <a:uLnTx/>
                <a:uFillTx/>
                <a:latin typeface="Fira Sans ExtraBold" panose="020B0903050000020004" pitchFamily="34" charset="0"/>
                <a:ea typeface="+mn-ea"/>
                <a:cs typeface="+mn-cs"/>
              </a:rPr>
              <a:t>EDUFUTURA-STRATEGIA 2020 – 2024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24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srgbClr val="002349"/>
                </a:solidFill>
                <a:effectLst/>
                <a:uLnTx/>
                <a:uFillTx/>
                <a:latin typeface="Fira Sans ExtraBold" panose="020B0903050000020004" pitchFamily="34" charset="0"/>
                <a:ea typeface="+mn-ea"/>
                <a:cs typeface="+mn-cs"/>
              </a:rPr>
              <a:t>EDUFUTURA LUO MERKITYKSELLISTÄ OSAAMISTA JA KILPAILUKYKYÄ</a:t>
            </a:r>
          </a:p>
        </p:txBody>
      </p:sp>
      <p:sp>
        <p:nvSpPr>
          <p:cNvPr id="25" name="Suorakulmio 26">
            <a:extLst>
              <a:ext uri="{FF2B5EF4-FFF2-40B4-BE49-F238E27FC236}">
                <a16:creationId xmlns:a16="http://schemas.microsoft.com/office/drawing/2014/main" id="{93BC5D14-35F6-E4CA-30D3-48B2959FB7BB}"/>
              </a:ext>
            </a:extLst>
          </p:cNvPr>
          <p:cNvSpPr/>
          <p:nvPr/>
        </p:nvSpPr>
        <p:spPr>
          <a:xfrm>
            <a:off x="9141465" y="3962282"/>
            <a:ext cx="2928568" cy="1907305"/>
          </a:xfrm>
          <a:prstGeom prst="rect">
            <a:avLst/>
          </a:prstGeom>
          <a:gradFill flip="none" rotWithShape="1">
            <a:gsLst>
              <a:gs pos="0">
                <a:srgbClr val="ABA0CF">
                  <a:tint val="66000"/>
                  <a:satMod val="160000"/>
                </a:srgbClr>
              </a:gs>
              <a:gs pos="50000">
                <a:srgbClr val="ABA0CF">
                  <a:tint val="44500"/>
                  <a:satMod val="160000"/>
                </a:srgbClr>
              </a:gs>
              <a:gs pos="100000">
                <a:srgbClr val="ABA0C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6" name="Suorakulmio 2">
            <a:extLst>
              <a:ext uri="{FF2B5EF4-FFF2-40B4-BE49-F238E27FC236}">
                <a16:creationId xmlns:a16="http://schemas.microsoft.com/office/drawing/2014/main" id="{22B913A7-C1E3-356C-22C1-573D6B362CA5}"/>
              </a:ext>
            </a:extLst>
          </p:cNvPr>
          <p:cNvSpPr/>
          <p:nvPr/>
        </p:nvSpPr>
        <p:spPr>
          <a:xfrm>
            <a:off x="9114303" y="2079687"/>
            <a:ext cx="2810919" cy="1621859"/>
          </a:xfrm>
          <a:prstGeom prst="rect">
            <a:avLst/>
          </a:prstGeom>
          <a:gradFill flip="none" rotWithShape="1">
            <a:gsLst>
              <a:gs pos="0">
                <a:srgbClr val="ABA0CF">
                  <a:tint val="66000"/>
                  <a:satMod val="160000"/>
                </a:srgbClr>
              </a:gs>
              <a:gs pos="50000">
                <a:srgbClr val="ABA0CF">
                  <a:tint val="44500"/>
                  <a:satMod val="160000"/>
                </a:srgbClr>
              </a:gs>
              <a:gs pos="100000">
                <a:srgbClr val="ABA0C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7" name="TextBox 259">
            <a:extLst>
              <a:ext uri="{FF2B5EF4-FFF2-40B4-BE49-F238E27FC236}">
                <a16:creationId xmlns:a16="http://schemas.microsoft.com/office/drawing/2014/main" id="{83270EAD-7F23-9462-6063-F6CA6ADDB501}"/>
              </a:ext>
            </a:extLst>
          </p:cNvPr>
          <p:cNvSpPr txBox="1"/>
          <p:nvPr/>
        </p:nvSpPr>
        <p:spPr>
          <a:xfrm>
            <a:off x="9192754" y="2101108"/>
            <a:ext cx="2318191" cy="160043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17"/>
            <a:r>
              <a:rPr lang="en-US" sz="2000" b="1" spc="-15" dirty="0">
                <a:solidFill>
                  <a:srgbClr val="00244A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YKSILLÖLLISET, LAADUKKAAT JA JOUSTAVAT OPINTOPOLUT</a:t>
            </a:r>
          </a:p>
          <a:p>
            <a:pPr defTabSz="914217"/>
            <a:r>
              <a:rPr lang="en-US" spc="-15" dirty="0">
                <a:solidFill>
                  <a:srgbClr val="00244A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Opiskelijalupaus</a:t>
            </a:r>
          </a:p>
        </p:txBody>
      </p:sp>
      <p:sp>
        <p:nvSpPr>
          <p:cNvPr id="28" name="Tekstiruutu 19">
            <a:extLst>
              <a:ext uri="{FF2B5EF4-FFF2-40B4-BE49-F238E27FC236}">
                <a16:creationId xmlns:a16="http://schemas.microsoft.com/office/drawing/2014/main" id="{572EAFB2-A218-734F-C179-3F1B09EB0963}"/>
              </a:ext>
            </a:extLst>
          </p:cNvPr>
          <p:cNvSpPr txBox="1"/>
          <p:nvPr/>
        </p:nvSpPr>
        <p:spPr>
          <a:xfrm>
            <a:off x="8501111" y="2035105"/>
            <a:ext cx="87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solidFill>
                  <a:srgbClr val="FDA586"/>
                </a:solidFill>
                <a:latin typeface="Fira Sans Black" panose="020B0A03050000020004" pitchFamily="34" charset="0"/>
              </a:rPr>
              <a:t>1</a:t>
            </a:r>
          </a:p>
        </p:txBody>
      </p:sp>
      <p:sp>
        <p:nvSpPr>
          <p:cNvPr id="29" name="Tekstiruutu 23">
            <a:extLst>
              <a:ext uri="{FF2B5EF4-FFF2-40B4-BE49-F238E27FC236}">
                <a16:creationId xmlns:a16="http://schemas.microsoft.com/office/drawing/2014/main" id="{F8D9352D-10ED-5615-3CBF-D9797AAC2DC3}"/>
              </a:ext>
            </a:extLst>
          </p:cNvPr>
          <p:cNvSpPr txBox="1"/>
          <p:nvPr/>
        </p:nvSpPr>
        <p:spPr>
          <a:xfrm>
            <a:off x="8579535" y="3915034"/>
            <a:ext cx="87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solidFill>
                  <a:schemeClr val="bg1"/>
                </a:solidFill>
                <a:latin typeface="Fira Sans Black" panose="020B0A03050000020004" pitchFamily="34" charset="0"/>
              </a:rPr>
              <a:t>2</a:t>
            </a:r>
          </a:p>
        </p:txBody>
      </p:sp>
      <p:cxnSp>
        <p:nvCxnSpPr>
          <p:cNvPr id="30" name="Suora yhdysviiva 25">
            <a:extLst>
              <a:ext uri="{FF2B5EF4-FFF2-40B4-BE49-F238E27FC236}">
                <a16:creationId xmlns:a16="http://schemas.microsoft.com/office/drawing/2014/main" id="{8352588D-4B43-89DD-D63F-13103B75A426}"/>
              </a:ext>
            </a:extLst>
          </p:cNvPr>
          <p:cNvCxnSpPr>
            <a:cxnSpLocks/>
          </p:cNvCxnSpPr>
          <p:nvPr/>
        </p:nvCxnSpPr>
        <p:spPr>
          <a:xfrm>
            <a:off x="8979819" y="2098287"/>
            <a:ext cx="0" cy="978006"/>
          </a:xfrm>
          <a:prstGeom prst="line">
            <a:avLst/>
          </a:prstGeom>
          <a:ln w="38100">
            <a:solidFill>
              <a:srgbClr val="FDA5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uora yhdysviiva 27">
            <a:extLst>
              <a:ext uri="{FF2B5EF4-FFF2-40B4-BE49-F238E27FC236}">
                <a16:creationId xmlns:a16="http://schemas.microsoft.com/office/drawing/2014/main" id="{C2BCB6A3-1BCF-5E0D-4AA6-4BC858E345FA}"/>
              </a:ext>
            </a:extLst>
          </p:cNvPr>
          <p:cNvCxnSpPr>
            <a:cxnSpLocks/>
          </p:cNvCxnSpPr>
          <p:nvPr/>
        </p:nvCxnSpPr>
        <p:spPr>
          <a:xfrm>
            <a:off x="9000388" y="3968846"/>
            <a:ext cx="0" cy="97800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259">
            <a:extLst>
              <a:ext uri="{FF2B5EF4-FFF2-40B4-BE49-F238E27FC236}">
                <a16:creationId xmlns:a16="http://schemas.microsoft.com/office/drawing/2014/main" id="{DBE52C66-1B8A-ED89-3F7D-E0ABDD1CE2EB}"/>
              </a:ext>
            </a:extLst>
          </p:cNvPr>
          <p:cNvSpPr txBox="1"/>
          <p:nvPr/>
        </p:nvSpPr>
        <p:spPr>
          <a:xfrm>
            <a:off x="9158467" y="3961372"/>
            <a:ext cx="3104686" cy="19082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spc="-15" dirty="0">
                <a:solidFill>
                  <a:srgbClr val="00244A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KILPAILUKYKYÄ JA ELINVOIMAA TULEVAISUUDEN OSAAMISELLA JA TYÖELÄMÄPALVELUILLA</a:t>
            </a:r>
          </a:p>
          <a:p>
            <a:pPr defTabSz="914217"/>
            <a:r>
              <a:rPr lang="en-US" spc="-15" dirty="0">
                <a:solidFill>
                  <a:srgbClr val="00244A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Yhteiskunnallinen lupaus</a:t>
            </a:r>
          </a:p>
        </p:txBody>
      </p:sp>
      <p:sp>
        <p:nvSpPr>
          <p:cNvPr id="33" name="Nuoli: Oikea 21">
            <a:extLst>
              <a:ext uri="{FF2B5EF4-FFF2-40B4-BE49-F238E27FC236}">
                <a16:creationId xmlns:a16="http://schemas.microsoft.com/office/drawing/2014/main" id="{BF5CE153-0E01-656D-D337-DDF88DE922C2}"/>
              </a:ext>
            </a:extLst>
          </p:cNvPr>
          <p:cNvSpPr/>
          <p:nvPr/>
        </p:nvSpPr>
        <p:spPr>
          <a:xfrm>
            <a:off x="0" y="6052183"/>
            <a:ext cx="12306299" cy="1121150"/>
          </a:xfrm>
          <a:prstGeom prst="rightArrow">
            <a:avLst/>
          </a:prstGeom>
          <a:gradFill flip="none" rotWithShape="1">
            <a:gsLst>
              <a:gs pos="0">
                <a:srgbClr val="ABA0CF">
                  <a:tint val="66000"/>
                  <a:satMod val="160000"/>
                </a:srgbClr>
              </a:gs>
              <a:gs pos="50000">
                <a:srgbClr val="ABA0CF">
                  <a:tint val="44500"/>
                  <a:satMod val="160000"/>
                </a:srgbClr>
              </a:gs>
              <a:gs pos="100000">
                <a:srgbClr val="ABA0C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ABA0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4" name="TextBox 262">
            <a:extLst>
              <a:ext uri="{FF2B5EF4-FFF2-40B4-BE49-F238E27FC236}">
                <a16:creationId xmlns:a16="http://schemas.microsoft.com/office/drawing/2014/main" id="{D0C17E3E-4684-8149-4D2A-87A9763C3903}"/>
              </a:ext>
            </a:extLst>
          </p:cNvPr>
          <p:cNvSpPr txBox="1"/>
          <p:nvPr/>
        </p:nvSpPr>
        <p:spPr>
          <a:xfrm>
            <a:off x="1255285" y="6433003"/>
            <a:ext cx="8656017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217"/>
            <a:r>
              <a:rPr lang="en-US" sz="1600" b="1" spc="-15" dirty="0">
                <a:solidFill>
                  <a:srgbClr val="00244A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EDUFUTURA-YHTEISTYÖTÄ TUETAAN KUSTANNUSTEHOKKAILLA YHTEISILLÄ RATKAISUILLA</a:t>
            </a:r>
          </a:p>
        </p:txBody>
      </p:sp>
      <p:sp>
        <p:nvSpPr>
          <p:cNvPr id="35" name="Tekstiruutu 28">
            <a:extLst>
              <a:ext uri="{FF2B5EF4-FFF2-40B4-BE49-F238E27FC236}">
                <a16:creationId xmlns:a16="http://schemas.microsoft.com/office/drawing/2014/main" id="{663D2AB7-C5D8-E9CD-7B22-D71F99119A87}"/>
              </a:ext>
            </a:extLst>
          </p:cNvPr>
          <p:cNvSpPr txBox="1"/>
          <p:nvPr/>
        </p:nvSpPr>
        <p:spPr>
          <a:xfrm>
            <a:off x="9794314" y="6285579"/>
            <a:ext cx="87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solidFill>
                  <a:srgbClr val="00244A"/>
                </a:solidFill>
                <a:latin typeface="Fira Sans Black" panose="020B0A030500000200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9693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F8AE7-497F-E7AA-F6FA-E95E29260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643" y="182251"/>
            <a:ext cx="4484204" cy="685966"/>
          </a:xfrm>
        </p:spPr>
        <p:txBody>
          <a:bodyPr>
            <a:normAutofit/>
          </a:bodyPr>
          <a:lstStyle/>
          <a:p>
            <a:r>
              <a:rPr lang="fi-FI" sz="3600" dirty="0"/>
              <a:t>Kehittämisohjelma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677A1BC-3C38-5C48-9228-D08ECF8100B4}"/>
              </a:ext>
            </a:extLst>
          </p:cNvPr>
          <p:cNvSpPr/>
          <p:nvPr/>
        </p:nvSpPr>
        <p:spPr>
          <a:xfrm>
            <a:off x="2693866" y="885165"/>
            <a:ext cx="5154733" cy="5768340"/>
          </a:xfrm>
          <a:prstGeom prst="roundRect">
            <a:avLst/>
          </a:prstGeom>
          <a:solidFill>
            <a:srgbClr val="ABA0CF"/>
          </a:solidFill>
          <a:ln>
            <a:solidFill>
              <a:srgbClr val="ABA0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B661C1F2-0C6A-1147-CB8F-5525D0E6E6D3}"/>
              </a:ext>
            </a:extLst>
          </p:cNvPr>
          <p:cNvSpPr/>
          <p:nvPr/>
        </p:nvSpPr>
        <p:spPr>
          <a:xfrm>
            <a:off x="3789829" y="2182014"/>
            <a:ext cx="3216925" cy="495759"/>
          </a:xfrm>
          <a:prstGeom prst="roundRect">
            <a:avLst/>
          </a:prstGeom>
          <a:solidFill>
            <a:schemeClr val="bg1"/>
          </a:solidFill>
          <a:ln>
            <a:solidFill>
              <a:srgbClr val="ABA0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latin typeface="Fira Sans" panose="020B05030500000200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93CF4DB-7E9F-391B-B840-140C8C2F564B}"/>
              </a:ext>
            </a:extLst>
          </p:cNvPr>
          <p:cNvSpPr/>
          <p:nvPr/>
        </p:nvSpPr>
        <p:spPr>
          <a:xfrm>
            <a:off x="3789829" y="2945127"/>
            <a:ext cx="3216925" cy="495759"/>
          </a:xfrm>
          <a:prstGeom prst="roundRect">
            <a:avLst/>
          </a:prstGeom>
          <a:solidFill>
            <a:schemeClr val="bg1"/>
          </a:solidFill>
          <a:ln>
            <a:solidFill>
              <a:srgbClr val="ABA0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latin typeface="Fira Sans" panose="020B0503050000020004" pitchFamily="34" charset="0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3D94ABAD-DE2F-6657-B58F-9B111975B56B}"/>
              </a:ext>
            </a:extLst>
          </p:cNvPr>
          <p:cNvSpPr txBox="1"/>
          <p:nvPr/>
        </p:nvSpPr>
        <p:spPr>
          <a:xfrm>
            <a:off x="3902564" y="3037605"/>
            <a:ext cx="3216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Fira Sans" panose="020B0503050000020004" pitchFamily="34" charset="0"/>
              </a:rPr>
              <a:t>Projektipäällikkö ja projektiryhmä</a:t>
            </a:r>
          </a:p>
        </p:txBody>
      </p:sp>
      <p:sp>
        <p:nvSpPr>
          <p:cNvPr id="13" name="Rectangle: Rounded Corners 16">
            <a:extLst>
              <a:ext uri="{FF2B5EF4-FFF2-40B4-BE49-F238E27FC236}">
                <a16:creationId xmlns:a16="http://schemas.microsoft.com/office/drawing/2014/main" id="{8C8368D7-409B-2A1D-4691-A9537E5AC690}"/>
              </a:ext>
            </a:extLst>
          </p:cNvPr>
          <p:cNvSpPr/>
          <p:nvPr/>
        </p:nvSpPr>
        <p:spPr>
          <a:xfrm>
            <a:off x="4235160" y="974231"/>
            <a:ext cx="2071171" cy="942123"/>
          </a:xfrm>
          <a:prstGeom prst="roundRect">
            <a:avLst/>
          </a:prstGeom>
          <a:solidFill>
            <a:schemeClr val="bg1"/>
          </a:solidFill>
          <a:ln>
            <a:solidFill>
              <a:srgbClr val="ABA0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AAB0EC77-ED1D-2814-502D-955B20CED2B9}"/>
              </a:ext>
            </a:extLst>
          </p:cNvPr>
          <p:cNvSpPr txBox="1"/>
          <p:nvPr/>
        </p:nvSpPr>
        <p:spPr>
          <a:xfrm>
            <a:off x="4294501" y="1049589"/>
            <a:ext cx="2046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latin typeface="Fira Sans" panose="020B0503050000020004" pitchFamily="34" charset="0"/>
              </a:rPr>
              <a:t>Ohjausryhmä</a:t>
            </a:r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70D48E78-02C4-F859-BC2A-0964B7ECF102}"/>
              </a:ext>
            </a:extLst>
          </p:cNvPr>
          <p:cNvSpPr txBox="1"/>
          <p:nvPr/>
        </p:nvSpPr>
        <p:spPr>
          <a:xfrm>
            <a:off x="2964268" y="1342504"/>
            <a:ext cx="122168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000" dirty="0">
                <a:latin typeface="Fira Sans" panose="020B0503050000020004" pitchFamily="34" charset="0"/>
              </a:rPr>
              <a:t>Omistaja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567108E3-2583-4A47-8504-8F1CAF3E885A}"/>
              </a:ext>
            </a:extLst>
          </p:cNvPr>
          <p:cNvSpPr txBox="1"/>
          <p:nvPr/>
        </p:nvSpPr>
        <p:spPr>
          <a:xfrm>
            <a:off x="4412134" y="1470382"/>
            <a:ext cx="1811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latin typeface="Fira Sans" panose="020B0503050000020004" pitchFamily="34" charset="0"/>
              </a:rPr>
              <a:t>9-10 henkilöä</a:t>
            </a: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65C872B8-635E-3E0B-DFAA-0CCEAFA45A63}"/>
              </a:ext>
            </a:extLst>
          </p:cNvPr>
          <p:cNvSpPr txBox="1"/>
          <p:nvPr/>
        </p:nvSpPr>
        <p:spPr>
          <a:xfrm>
            <a:off x="3945812" y="2276186"/>
            <a:ext cx="2976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Fira Sans" panose="020B0503050000020004" pitchFamily="34" charset="0"/>
              </a:rPr>
              <a:t>Projektipäällikkö ja projektiryhmä</a:t>
            </a:r>
          </a:p>
        </p:txBody>
      </p:sp>
      <p:sp>
        <p:nvSpPr>
          <p:cNvPr id="19" name="Arrow: Curved Right 19">
            <a:extLst>
              <a:ext uri="{FF2B5EF4-FFF2-40B4-BE49-F238E27FC236}">
                <a16:creationId xmlns:a16="http://schemas.microsoft.com/office/drawing/2014/main" id="{B83F6F1A-38FB-9D12-5DE6-C43C2F7BF379}"/>
              </a:ext>
            </a:extLst>
          </p:cNvPr>
          <p:cNvSpPr/>
          <p:nvPr/>
        </p:nvSpPr>
        <p:spPr>
          <a:xfrm>
            <a:off x="2903827" y="1782056"/>
            <a:ext cx="848585" cy="2591824"/>
          </a:xfrm>
          <a:prstGeom prst="curvedRightArrow">
            <a:avLst/>
          </a:prstGeom>
          <a:solidFill>
            <a:srgbClr val="ABA0CF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20" name="Arrow: Curved Right 18">
            <a:extLst>
              <a:ext uri="{FF2B5EF4-FFF2-40B4-BE49-F238E27FC236}">
                <a16:creationId xmlns:a16="http://schemas.microsoft.com/office/drawing/2014/main" id="{62B60971-2C13-1753-2F19-3207C5E958DF}"/>
              </a:ext>
            </a:extLst>
          </p:cNvPr>
          <p:cNvSpPr/>
          <p:nvPr/>
        </p:nvSpPr>
        <p:spPr>
          <a:xfrm>
            <a:off x="2964268" y="1802092"/>
            <a:ext cx="791372" cy="1982347"/>
          </a:xfrm>
          <a:prstGeom prst="curvedRightArrow">
            <a:avLst/>
          </a:prstGeom>
          <a:solidFill>
            <a:srgbClr val="ABA0CF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21" name="Arrow: Curved Right 17">
            <a:extLst>
              <a:ext uri="{FF2B5EF4-FFF2-40B4-BE49-F238E27FC236}">
                <a16:creationId xmlns:a16="http://schemas.microsoft.com/office/drawing/2014/main" id="{74667781-59EC-A0B0-3DE0-32B0B01DBAB1}"/>
              </a:ext>
            </a:extLst>
          </p:cNvPr>
          <p:cNvSpPr/>
          <p:nvPr/>
        </p:nvSpPr>
        <p:spPr>
          <a:xfrm>
            <a:off x="3186489" y="1802092"/>
            <a:ext cx="638972" cy="1143034"/>
          </a:xfrm>
          <a:prstGeom prst="curvedRightArrow">
            <a:avLst/>
          </a:prstGeom>
          <a:solidFill>
            <a:srgbClr val="ABA0CF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7">
            <a:extLst>
              <a:ext uri="{FF2B5EF4-FFF2-40B4-BE49-F238E27FC236}">
                <a16:creationId xmlns:a16="http://schemas.microsoft.com/office/drawing/2014/main" id="{42EF4B14-3E51-303F-E24B-079D2363A9A4}"/>
              </a:ext>
            </a:extLst>
          </p:cNvPr>
          <p:cNvSpPr/>
          <p:nvPr/>
        </p:nvSpPr>
        <p:spPr>
          <a:xfrm>
            <a:off x="3789192" y="3677541"/>
            <a:ext cx="3216925" cy="495759"/>
          </a:xfrm>
          <a:prstGeom prst="roundRect">
            <a:avLst/>
          </a:prstGeom>
          <a:solidFill>
            <a:schemeClr val="bg1"/>
          </a:solidFill>
          <a:ln>
            <a:solidFill>
              <a:srgbClr val="ABA0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00A94E04-C9B7-4C3B-5596-1D2521737B1F}"/>
              </a:ext>
            </a:extLst>
          </p:cNvPr>
          <p:cNvSpPr txBox="1"/>
          <p:nvPr/>
        </p:nvSpPr>
        <p:spPr>
          <a:xfrm>
            <a:off x="3936998" y="3769335"/>
            <a:ext cx="2956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Fira Sans" panose="020B0503050000020004" pitchFamily="34" charset="0"/>
              </a:rPr>
              <a:t>Projektipäällikkö ja projektiryhmä</a:t>
            </a:r>
          </a:p>
        </p:txBody>
      </p:sp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F52871C6-D2CA-DCE5-76DE-2E6B28B46FEC}"/>
              </a:ext>
            </a:extLst>
          </p:cNvPr>
          <p:cNvSpPr/>
          <p:nvPr/>
        </p:nvSpPr>
        <p:spPr>
          <a:xfrm>
            <a:off x="3784167" y="4467572"/>
            <a:ext cx="3216925" cy="495759"/>
          </a:xfrm>
          <a:prstGeom prst="roundRect">
            <a:avLst/>
          </a:prstGeom>
          <a:solidFill>
            <a:schemeClr val="bg1"/>
          </a:solidFill>
          <a:ln>
            <a:solidFill>
              <a:srgbClr val="ABA0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B2AAF22D-63BC-1D3A-D9F3-9D11E7C46FA0}"/>
              </a:ext>
            </a:extLst>
          </p:cNvPr>
          <p:cNvSpPr txBox="1"/>
          <p:nvPr/>
        </p:nvSpPr>
        <p:spPr>
          <a:xfrm>
            <a:off x="3923106" y="4579862"/>
            <a:ext cx="2956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Fira Sans" panose="020B0503050000020004" pitchFamily="34" charset="0"/>
              </a:rPr>
              <a:t>Projektipäällikkö ja projektiryhmä</a:t>
            </a:r>
          </a:p>
        </p:txBody>
      </p:sp>
      <p:sp>
        <p:nvSpPr>
          <p:cNvPr id="26" name="Arrow: Curved Right 20">
            <a:extLst>
              <a:ext uri="{FF2B5EF4-FFF2-40B4-BE49-F238E27FC236}">
                <a16:creationId xmlns:a16="http://schemas.microsoft.com/office/drawing/2014/main" id="{A446CF3E-4666-3F5F-9080-8168C27F37BF}"/>
              </a:ext>
            </a:extLst>
          </p:cNvPr>
          <p:cNvSpPr/>
          <p:nvPr/>
        </p:nvSpPr>
        <p:spPr>
          <a:xfrm flipH="1">
            <a:off x="7042897" y="2156382"/>
            <a:ext cx="592668" cy="2806950"/>
          </a:xfrm>
          <a:prstGeom prst="curvedRightArrow">
            <a:avLst/>
          </a:prstGeom>
          <a:solidFill>
            <a:srgbClr val="ABA0CF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27" name="Arrow: Curved Right 20">
            <a:extLst>
              <a:ext uri="{FF2B5EF4-FFF2-40B4-BE49-F238E27FC236}">
                <a16:creationId xmlns:a16="http://schemas.microsoft.com/office/drawing/2014/main" id="{6881C1DE-30C5-623A-B0DD-73C5FEF32972}"/>
              </a:ext>
            </a:extLst>
          </p:cNvPr>
          <p:cNvSpPr/>
          <p:nvPr/>
        </p:nvSpPr>
        <p:spPr>
          <a:xfrm flipH="1">
            <a:off x="7034644" y="2231235"/>
            <a:ext cx="652180" cy="3290256"/>
          </a:xfrm>
          <a:prstGeom prst="curvedRightArrow">
            <a:avLst/>
          </a:prstGeom>
          <a:solidFill>
            <a:srgbClr val="ABA0CF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28" name="Rectangle: Rounded Corners 7">
            <a:extLst>
              <a:ext uri="{FF2B5EF4-FFF2-40B4-BE49-F238E27FC236}">
                <a16:creationId xmlns:a16="http://schemas.microsoft.com/office/drawing/2014/main" id="{14D2CFD7-E042-547E-C63F-AFD228C0CCFA}"/>
              </a:ext>
            </a:extLst>
          </p:cNvPr>
          <p:cNvSpPr/>
          <p:nvPr/>
        </p:nvSpPr>
        <p:spPr>
          <a:xfrm>
            <a:off x="3792772" y="5094177"/>
            <a:ext cx="3216925" cy="495759"/>
          </a:xfrm>
          <a:prstGeom prst="roundRect">
            <a:avLst/>
          </a:prstGeom>
          <a:solidFill>
            <a:schemeClr val="bg1"/>
          </a:solidFill>
          <a:ln>
            <a:solidFill>
              <a:srgbClr val="ABA0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ABDFF376-445D-60A3-38C4-F790ECB25D7D}"/>
              </a:ext>
            </a:extLst>
          </p:cNvPr>
          <p:cNvSpPr txBox="1"/>
          <p:nvPr/>
        </p:nvSpPr>
        <p:spPr>
          <a:xfrm>
            <a:off x="3839845" y="5181911"/>
            <a:ext cx="2956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Fira Sans" panose="020B0503050000020004" pitchFamily="34" charset="0"/>
              </a:rPr>
              <a:t>Projektipäällikkö ja projektiryhmä</a:t>
            </a:r>
          </a:p>
        </p:txBody>
      </p:sp>
      <p:sp>
        <p:nvSpPr>
          <p:cNvPr id="30" name="TextBox 25">
            <a:extLst>
              <a:ext uri="{FF2B5EF4-FFF2-40B4-BE49-F238E27FC236}">
                <a16:creationId xmlns:a16="http://schemas.microsoft.com/office/drawing/2014/main" id="{F94D03E8-5012-77EA-4573-2E533CAB83B2}"/>
              </a:ext>
            </a:extLst>
          </p:cNvPr>
          <p:cNvSpPr txBox="1"/>
          <p:nvPr/>
        </p:nvSpPr>
        <p:spPr>
          <a:xfrm>
            <a:off x="3349878" y="5884208"/>
            <a:ext cx="40616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1600" dirty="0">
                <a:latin typeface="Fira Sans" panose="020B0503050000020004" pitchFamily="34" charset="0"/>
              </a:rPr>
              <a:t>EF verkostopäällikkö = valmistelija</a:t>
            </a:r>
          </a:p>
        </p:txBody>
      </p:sp>
      <p:sp>
        <p:nvSpPr>
          <p:cNvPr id="31" name="TextBox 23">
            <a:extLst>
              <a:ext uri="{FF2B5EF4-FFF2-40B4-BE49-F238E27FC236}">
                <a16:creationId xmlns:a16="http://schemas.microsoft.com/office/drawing/2014/main" id="{777EA89A-54FE-7132-0E99-8753BB6654ED}"/>
              </a:ext>
            </a:extLst>
          </p:cNvPr>
          <p:cNvSpPr txBox="1"/>
          <p:nvPr/>
        </p:nvSpPr>
        <p:spPr>
          <a:xfrm>
            <a:off x="6390247" y="1346939"/>
            <a:ext cx="122168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000" dirty="0">
                <a:latin typeface="Fira Sans" panose="020B0503050000020004" pitchFamily="34" charset="0"/>
              </a:rPr>
              <a:t>Omistaja</a:t>
            </a:r>
          </a:p>
        </p:txBody>
      </p:sp>
    </p:spTree>
    <p:extLst>
      <p:ext uri="{BB962C8B-B14F-4D97-AF65-F5344CB8AC3E}">
        <p14:creationId xmlns:p14="http://schemas.microsoft.com/office/powerpoint/2010/main" val="27944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iruutu 9">
            <a:extLst>
              <a:ext uri="{FF2B5EF4-FFF2-40B4-BE49-F238E27FC236}">
                <a16:creationId xmlns:a16="http://schemas.microsoft.com/office/drawing/2014/main" id="{4C53CE18-C529-054C-986C-9A492FA79930}"/>
              </a:ext>
            </a:extLst>
          </p:cNvPr>
          <p:cNvSpPr txBox="1"/>
          <p:nvPr/>
        </p:nvSpPr>
        <p:spPr>
          <a:xfrm>
            <a:off x="1943879" y="942570"/>
            <a:ext cx="8304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 err="1">
                <a:solidFill>
                  <a:srgbClr val="00244A"/>
                </a:solidFill>
                <a:latin typeface="Fira Sans ExtraBold" panose="020B0903050000020004" pitchFamily="34" charset="0"/>
              </a:rPr>
              <a:t>EduFutura</a:t>
            </a:r>
            <a:r>
              <a:rPr lang="fi-FI" sz="3200" dirty="0">
                <a:solidFill>
                  <a:srgbClr val="00244A"/>
                </a:solidFill>
                <a:latin typeface="Fira Sans ExtraBold" panose="020B0903050000020004" pitchFamily="34" charset="0"/>
              </a:rPr>
              <a:t>-johtoryhmän painopisteet 2023</a:t>
            </a:r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C4F74E5C-36E3-7568-3709-E4C311151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43879" y="1623761"/>
            <a:ext cx="8799363" cy="4779560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AutoNum type="arabicParenR"/>
            </a:pPr>
            <a:r>
              <a:rPr lang="fi-FI" b="1" dirty="0">
                <a:latin typeface="Fira Sans" panose="020B0503050000020004" pitchFamily="34" charset="0"/>
              </a:rPr>
              <a:t>Uusi EduFutura-konsepti 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fi-FI" dirty="0">
                <a:latin typeface="Fira Sans" panose="020B0503050000020004" pitchFamily="34" charset="0"/>
              </a:rPr>
              <a:t>EduFutura integroidaan osaksi koulutusorganisaatioiden toimintaa ja prosesseja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fi-FI" dirty="0">
                <a:latin typeface="Fira Sans" panose="020B0503050000020004" pitchFamily="34" charset="0"/>
              </a:rPr>
              <a:t>Kehittämisohjelmapohjainen toimintamalli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fi-FI" dirty="0">
                <a:latin typeface="Fira Sans" panose="020B0503050000020004" pitchFamily="34" charset="0"/>
              </a:rPr>
              <a:t>Vaikuttavuutta ja näkyviä tuloksia 1-3 vuoden projekteilla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fi-FI" dirty="0">
              <a:latin typeface="Fira Sans" panose="020B0503050000020004" pitchFamily="34" charset="0"/>
            </a:endParaRPr>
          </a:p>
          <a:p>
            <a:pPr algn="l"/>
            <a:r>
              <a:rPr lang="fi-FI" b="1" dirty="0">
                <a:latin typeface="Fira Sans" panose="020B0503050000020004" pitchFamily="34" charset="0"/>
              </a:rPr>
              <a:t>2) Toimiva työelämäpalvelumalli yrityksille ja elinkeinoelämälle </a:t>
            </a:r>
          </a:p>
          <a:p>
            <a:pPr algn="l"/>
            <a:endParaRPr lang="fi-FI" b="1" dirty="0">
              <a:latin typeface="Fira Sans" panose="020B0503050000020004" pitchFamily="34" charset="0"/>
            </a:endParaRPr>
          </a:p>
          <a:p>
            <a:pPr algn="l"/>
            <a:r>
              <a:rPr lang="fi-FI" b="1" dirty="0">
                <a:latin typeface="Fira Sans" panose="020B0503050000020004" pitchFamily="34" charset="0"/>
              </a:rPr>
              <a:t>3) Vaikuttava yhteistyö Keski-Suomen hyvinvointialueen kanssa  </a:t>
            </a:r>
          </a:p>
          <a:p>
            <a:pPr algn="l"/>
            <a:endParaRPr lang="fi-FI" b="1" dirty="0">
              <a:latin typeface="Fira Sans" panose="020B0503050000020004" pitchFamily="34" charset="0"/>
            </a:endParaRPr>
          </a:p>
          <a:p>
            <a:pPr algn="l"/>
            <a:r>
              <a:rPr lang="fi-FI" b="1" dirty="0">
                <a:latin typeface="Fira Sans" panose="020B0503050000020004" pitchFamily="34" charset="0"/>
              </a:rPr>
              <a:t>4) Kustannustehokkaat yhteiset ratkaisut</a:t>
            </a:r>
          </a:p>
        </p:txBody>
      </p:sp>
    </p:spTree>
    <p:extLst>
      <p:ext uri="{BB962C8B-B14F-4D97-AF65-F5344CB8AC3E}">
        <p14:creationId xmlns:p14="http://schemas.microsoft.com/office/powerpoint/2010/main" val="164770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13ECC-AB2E-BC94-F854-0913B4767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021" y="2795554"/>
            <a:ext cx="9655958" cy="1646906"/>
          </a:xfrm>
        </p:spPr>
        <p:txBody>
          <a:bodyPr>
            <a:normAutofit/>
          </a:bodyPr>
          <a:lstStyle/>
          <a:p>
            <a:r>
              <a:rPr lang="fi-FI" sz="5400" dirty="0" err="1"/>
              <a:t>Ristiinopiskelu</a:t>
            </a:r>
            <a:r>
              <a:rPr lang="fi-FI" sz="5400" dirty="0"/>
              <a:t> </a:t>
            </a:r>
            <a:r>
              <a:rPr lang="fi-FI" sz="5400" dirty="0" err="1"/>
              <a:t>EduFuturassa</a:t>
            </a:r>
            <a:endParaRPr lang="en-FI" sz="5400" dirty="0"/>
          </a:p>
        </p:txBody>
      </p:sp>
    </p:spTree>
    <p:extLst>
      <p:ext uri="{BB962C8B-B14F-4D97-AF65-F5344CB8AC3E}">
        <p14:creationId xmlns:p14="http://schemas.microsoft.com/office/powerpoint/2010/main" val="75755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4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6A11459-6485-45DF-AEF0-5BCBFE0E0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01" y="390250"/>
            <a:ext cx="5923387" cy="1284783"/>
          </a:xfrm>
        </p:spPr>
        <p:txBody>
          <a:bodyPr>
            <a:normAutofit/>
          </a:bodyPr>
          <a:lstStyle/>
          <a:p>
            <a:r>
              <a:rPr lang="fi-FI" sz="4000" dirty="0" err="1">
                <a:latin typeface="Fira Sans Black" panose="020B0A03050000020004" pitchFamily="34" charset="0"/>
              </a:rPr>
              <a:t>Ristiinopiskelu</a:t>
            </a:r>
            <a:r>
              <a:rPr lang="fi-FI" sz="4000" dirty="0">
                <a:latin typeface="Fira Sans Black" panose="020B0A03050000020004" pitchFamily="34" charset="0"/>
              </a:rPr>
              <a:t> </a:t>
            </a:r>
            <a:r>
              <a:rPr lang="fi-FI" sz="4000" dirty="0" err="1">
                <a:latin typeface="Fira Sans Black" panose="020B0A03050000020004" pitchFamily="34" charset="0"/>
              </a:rPr>
              <a:t>EduFuturassa</a:t>
            </a:r>
            <a:endParaRPr lang="fi-FI" sz="4000" dirty="0">
              <a:latin typeface="Fira Sans Black" panose="020B0A03050000020004" pitchFamily="34" charset="0"/>
            </a:endParaRP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5B768B99-46F1-9CD5-9220-7BE2EE5FB7F1}"/>
              </a:ext>
            </a:extLst>
          </p:cNvPr>
          <p:cNvSpPr txBox="1">
            <a:spLocks/>
          </p:cNvSpPr>
          <p:nvPr/>
        </p:nvSpPr>
        <p:spPr>
          <a:xfrm>
            <a:off x="1557082" y="1871278"/>
            <a:ext cx="4686206" cy="103766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Fira Sans Black" panose="020B0503050000020004" pitchFamily="34" charset="0"/>
                <a:ea typeface="+mj-ea"/>
                <a:cs typeface="+mj-cs"/>
              </a:defRPr>
            </a:lvl1pPr>
          </a:lstStyle>
          <a:p>
            <a:r>
              <a:rPr lang="fi-FI" sz="3200" dirty="0">
                <a:solidFill>
                  <a:srgbClr val="00244A"/>
                </a:solidFill>
                <a:latin typeface="Fira Sans Black" panose="020B0A03050000020004" pitchFamily="34" charset="0"/>
              </a:rPr>
              <a:t>Toiselta asteelta korkeakouluun</a:t>
            </a: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77187C2D-4F42-5C2C-5C18-79257C68F84C}"/>
              </a:ext>
            </a:extLst>
          </p:cNvPr>
          <p:cNvSpPr txBox="1">
            <a:spLocks/>
          </p:cNvSpPr>
          <p:nvPr/>
        </p:nvSpPr>
        <p:spPr>
          <a:xfrm>
            <a:off x="1557082" y="3329596"/>
            <a:ext cx="4899566" cy="101560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Fira Sans Black" panose="020B0503050000020004" pitchFamily="34" charset="0"/>
                <a:ea typeface="+mj-ea"/>
                <a:cs typeface="+mj-cs"/>
              </a:defRPr>
            </a:lvl1pPr>
          </a:lstStyle>
          <a:p>
            <a:r>
              <a:rPr lang="fi-FI" sz="3200" dirty="0">
                <a:solidFill>
                  <a:srgbClr val="00244A"/>
                </a:solidFill>
                <a:latin typeface="Fira Sans Black" panose="020B0A03050000020004" pitchFamily="34" charset="0"/>
              </a:rPr>
              <a:t>Korkeakoulujen </a:t>
            </a:r>
            <a:br>
              <a:rPr lang="fi-FI" sz="3200" dirty="0">
                <a:solidFill>
                  <a:srgbClr val="00244A"/>
                </a:solidFill>
                <a:latin typeface="Fira Sans Black" panose="020B0A03050000020004" pitchFamily="34" charset="0"/>
              </a:rPr>
            </a:br>
            <a:r>
              <a:rPr lang="fi-FI" sz="3200" dirty="0">
                <a:solidFill>
                  <a:srgbClr val="00244A"/>
                </a:solidFill>
                <a:latin typeface="Fira Sans Black" panose="020B0A03050000020004" pitchFamily="34" charset="0"/>
              </a:rPr>
              <a:t>välinen ristiinopiskelu</a:t>
            </a: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61D7228A-4727-69BD-8B41-B006FF304F6E}"/>
              </a:ext>
            </a:extLst>
          </p:cNvPr>
          <p:cNvSpPr txBox="1">
            <a:spLocks/>
          </p:cNvSpPr>
          <p:nvPr/>
        </p:nvSpPr>
        <p:spPr>
          <a:xfrm>
            <a:off x="1557082" y="4809752"/>
            <a:ext cx="5219606" cy="101560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Fira Sans Black" panose="020B0503050000020004" pitchFamily="34" charset="0"/>
                <a:ea typeface="+mj-ea"/>
                <a:cs typeface="+mj-cs"/>
              </a:defRPr>
            </a:lvl1pPr>
          </a:lstStyle>
          <a:p>
            <a:r>
              <a:rPr lang="fi-FI" sz="3200" dirty="0">
                <a:solidFill>
                  <a:srgbClr val="00244A"/>
                </a:solidFill>
                <a:latin typeface="Fira Sans Black" panose="020B0A03050000020004" pitchFamily="34" charset="0"/>
              </a:rPr>
              <a:t>Korkeakouluopiskelijoille ammatillisia opintoja</a:t>
            </a:r>
          </a:p>
        </p:txBody>
      </p:sp>
      <p:sp>
        <p:nvSpPr>
          <p:cNvPr id="8" name="Nuoli: Oikea 5">
            <a:extLst>
              <a:ext uri="{FF2B5EF4-FFF2-40B4-BE49-F238E27FC236}">
                <a16:creationId xmlns:a16="http://schemas.microsoft.com/office/drawing/2014/main" id="{36F27A22-AEC1-2CBF-786B-9388EB4D0D86}"/>
              </a:ext>
            </a:extLst>
          </p:cNvPr>
          <p:cNvSpPr/>
          <p:nvPr/>
        </p:nvSpPr>
        <p:spPr>
          <a:xfrm>
            <a:off x="442741" y="1874519"/>
            <a:ext cx="860373" cy="539489"/>
          </a:xfrm>
          <a:prstGeom prst="rightArrow">
            <a:avLst/>
          </a:prstGeom>
          <a:solidFill>
            <a:srgbClr val="FDA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ED600"/>
              </a:solidFill>
            </a:endParaRPr>
          </a:p>
        </p:txBody>
      </p:sp>
      <p:sp>
        <p:nvSpPr>
          <p:cNvPr id="11" name="Nuoli: Oikea 5">
            <a:extLst>
              <a:ext uri="{FF2B5EF4-FFF2-40B4-BE49-F238E27FC236}">
                <a16:creationId xmlns:a16="http://schemas.microsoft.com/office/drawing/2014/main" id="{3514F36B-D61D-60FE-A05D-F7F01EACDF57}"/>
              </a:ext>
            </a:extLst>
          </p:cNvPr>
          <p:cNvSpPr/>
          <p:nvPr/>
        </p:nvSpPr>
        <p:spPr>
          <a:xfrm>
            <a:off x="442742" y="3342135"/>
            <a:ext cx="860373" cy="539489"/>
          </a:xfrm>
          <a:prstGeom prst="rightArrow">
            <a:avLst/>
          </a:prstGeom>
          <a:solidFill>
            <a:srgbClr val="FDA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ED600"/>
              </a:solidFill>
            </a:endParaRPr>
          </a:p>
        </p:txBody>
      </p:sp>
      <p:sp>
        <p:nvSpPr>
          <p:cNvPr id="12" name="Nuoli: Oikea 5">
            <a:extLst>
              <a:ext uri="{FF2B5EF4-FFF2-40B4-BE49-F238E27FC236}">
                <a16:creationId xmlns:a16="http://schemas.microsoft.com/office/drawing/2014/main" id="{4F2517CB-9C6B-8C00-719E-A19D5D58174C}"/>
              </a:ext>
            </a:extLst>
          </p:cNvPr>
          <p:cNvSpPr/>
          <p:nvPr/>
        </p:nvSpPr>
        <p:spPr>
          <a:xfrm>
            <a:off x="442742" y="4809752"/>
            <a:ext cx="860373" cy="539489"/>
          </a:xfrm>
          <a:prstGeom prst="rightArrow">
            <a:avLst/>
          </a:prstGeom>
          <a:solidFill>
            <a:srgbClr val="FDA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ED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89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53CA7CA-849A-FC8A-E9C0-8FC4A21E4779}"/>
              </a:ext>
            </a:extLst>
          </p:cNvPr>
          <p:cNvSpPr/>
          <p:nvPr/>
        </p:nvSpPr>
        <p:spPr>
          <a:xfrm>
            <a:off x="8375366" y="3957049"/>
            <a:ext cx="3474034" cy="185462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C8E00-3E52-728D-982B-458C15AFD9A7}"/>
              </a:ext>
            </a:extLst>
          </p:cNvPr>
          <p:cNvSpPr/>
          <p:nvPr/>
        </p:nvSpPr>
        <p:spPr>
          <a:xfrm>
            <a:off x="8375366" y="994350"/>
            <a:ext cx="3474034" cy="174498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1B77D-2794-68EC-DA4E-DC20B63AE4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90369" y="4011870"/>
            <a:ext cx="3244027" cy="174498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fi-FI" sz="3200" dirty="0">
                <a:solidFill>
                  <a:srgbClr val="00244A"/>
                </a:solidFill>
                <a:latin typeface="Fira Sans Black" panose="020B0A03050000020004" pitchFamily="34" charset="0"/>
              </a:rPr>
              <a:t>Osaamisen laajentaminen toisen asteen opinnoilla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DAD5B4-15F0-E35C-1477-5540921EB4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46828" y="1111494"/>
            <a:ext cx="3318823" cy="1505009"/>
          </a:xfrm>
        </p:spPr>
        <p:txBody>
          <a:bodyPr>
            <a:normAutofit lnSpcReduction="10000"/>
          </a:bodyPr>
          <a:lstStyle/>
          <a:p>
            <a:pPr algn="l"/>
            <a:r>
              <a:rPr lang="fi-FI" sz="3200" dirty="0">
                <a:solidFill>
                  <a:srgbClr val="00244A"/>
                </a:solidFill>
                <a:latin typeface="Fira Sans Black" panose="020B0A03050000020004" pitchFamily="34" charset="0"/>
              </a:rPr>
              <a:t>Korkeakoulujen välinen </a:t>
            </a:r>
            <a:r>
              <a:rPr lang="fi-FI" sz="3200" dirty="0" err="1">
                <a:solidFill>
                  <a:srgbClr val="00244A"/>
                </a:solidFill>
                <a:latin typeface="Fira Sans Black" panose="020B0A03050000020004" pitchFamily="34" charset="0"/>
              </a:rPr>
              <a:t>ristiinopiskelu</a:t>
            </a:r>
            <a:endParaRPr lang="fi-FI" sz="3200" dirty="0">
              <a:solidFill>
                <a:srgbClr val="00244A"/>
              </a:solidFill>
              <a:latin typeface="Fira Sans Black" panose="020B0A03050000020004" pitchFamily="34" charset="0"/>
            </a:endParaRPr>
          </a:p>
        </p:txBody>
      </p:sp>
      <p:pic>
        <p:nvPicPr>
          <p:cNvPr id="14" name="Kuva 10">
            <a:extLst>
              <a:ext uri="{FF2B5EF4-FFF2-40B4-BE49-F238E27FC236}">
                <a16:creationId xmlns:a16="http://schemas.microsoft.com/office/drawing/2014/main" id="{8B1C5A39-789C-F1E2-DDF6-3F6E37936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52" y="3769647"/>
            <a:ext cx="2367356" cy="1183678"/>
          </a:xfrm>
          <a:prstGeom prst="rect">
            <a:avLst/>
          </a:prstGeom>
        </p:spPr>
      </p:pic>
      <p:pic>
        <p:nvPicPr>
          <p:cNvPr id="16" name="Kuva 14">
            <a:extLst>
              <a:ext uri="{FF2B5EF4-FFF2-40B4-BE49-F238E27FC236}">
                <a16:creationId xmlns:a16="http://schemas.microsoft.com/office/drawing/2014/main" id="{3886C387-60FF-5BCF-CBA6-6B5BD9954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91" y="753059"/>
            <a:ext cx="2620350" cy="1642010"/>
          </a:xfrm>
          <a:prstGeom prst="rect">
            <a:avLst/>
          </a:prstGeom>
        </p:spPr>
      </p:pic>
      <p:pic>
        <p:nvPicPr>
          <p:cNvPr id="17" name="Kuva 15">
            <a:extLst>
              <a:ext uri="{FF2B5EF4-FFF2-40B4-BE49-F238E27FC236}">
                <a16:creationId xmlns:a16="http://schemas.microsoft.com/office/drawing/2014/main" id="{9473FD10-E140-1F84-41F9-A4B4C48FE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641" y="1034620"/>
            <a:ext cx="2840199" cy="1420100"/>
          </a:xfrm>
          <a:prstGeom prst="rect">
            <a:avLst/>
          </a:prstGeom>
        </p:spPr>
      </p:pic>
      <p:pic>
        <p:nvPicPr>
          <p:cNvPr id="18" name="Kuva 16">
            <a:extLst>
              <a:ext uri="{FF2B5EF4-FFF2-40B4-BE49-F238E27FC236}">
                <a16:creationId xmlns:a16="http://schemas.microsoft.com/office/drawing/2014/main" id="{46353D09-B562-F5F0-4D64-66A97E10F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08" y="5022603"/>
            <a:ext cx="1751885" cy="1097797"/>
          </a:xfrm>
          <a:prstGeom prst="rect">
            <a:avLst/>
          </a:prstGeom>
        </p:spPr>
      </p:pic>
      <p:sp>
        <p:nvSpPr>
          <p:cNvPr id="19" name="Nuoli: Oikea 17">
            <a:extLst>
              <a:ext uri="{FF2B5EF4-FFF2-40B4-BE49-F238E27FC236}">
                <a16:creationId xmlns:a16="http://schemas.microsoft.com/office/drawing/2014/main" id="{3B7506CA-8D27-0EDA-23F1-8A7EBC26F7B3}"/>
              </a:ext>
            </a:extLst>
          </p:cNvPr>
          <p:cNvSpPr/>
          <p:nvPr/>
        </p:nvSpPr>
        <p:spPr>
          <a:xfrm>
            <a:off x="3210824" y="4733440"/>
            <a:ext cx="1751884" cy="87599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22" name="Nuoli: Vasen-oikea 5">
            <a:extLst>
              <a:ext uri="{FF2B5EF4-FFF2-40B4-BE49-F238E27FC236}">
                <a16:creationId xmlns:a16="http://schemas.microsoft.com/office/drawing/2014/main" id="{1A70DE36-EE36-156F-3F4E-70EB1E51C189}"/>
              </a:ext>
            </a:extLst>
          </p:cNvPr>
          <p:cNvSpPr/>
          <p:nvPr/>
        </p:nvSpPr>
        <p:spPr>
          <a:xfrm>
            <a:off x="2906678" y="1345480"/>
            <a:ext cx="2207963" cy="798379"/>
          </a:xfrm>
          <a:prstGeom prst="left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23" name="Kuva 2">
            <a:extLst>
              <a:ext uri="{FF2B5EF4-FFF2-40B4-BE49-F238E27FC236}">
                <a16:creationId xmlns:a16="http://schemas.microsoft.com/office/drawing/2014/main" id="{169E863A-3D34-E6DF-7F10-A4E9E2A2A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641" y="4812432"/>
            <a:ext cx="2876323" cy="71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3090A-9C4C-114F-9355-6360AD75B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766" y="552042"/>
            <a:ext cx="5021263" cy="1404189"/>
          </a:xfrm>
        </p:spPr>
        <p:txBody>
          <a:bodyPr/>
          <a:lstStyle/>
          <a:p>
            <a:r>
              <a:rPr lang="fi-FI" dirty="0">
                <a:solidFill>
                  <a:srgbClr val="FDA586"/>
                </a:solidFill>
              </a:rPr>
              <a:t>Jyväskylässä on yli 40 000 opiskelijaa!</a:t>
            </a:r>
            <a:endParaRPr lang="en-FI" dirty="0">
              <a:solidFill>
                <a:srgbClr val="FDA586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C7E61-28F4-8463-9A4E-A39321997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766" y="2080260"/>
            <a:ext cx="5563269" cy="40026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i-FI" altLang="fi-FI" sz="2400" b="1" dirty="0">
                <a:solidFill>
                  <a:srgbClr val="FDA586"/>
                </a:solidFill>
                <a:latin typeface="Fira Sans" panose="020B0503050000020004" pitchFamily="34" charset="0"/>
              </a:rPr>
              <a:t>Jyväskylän ammattikorkeakoulu: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i-FI" altLang="fi-FI" sz="2400" b="1" dirty="0">
                <a:latin typeface="Fira Sans" panose="020B0503050000020004" pitchFamily="34" charset="0"/>
              </a:rPr>
              <a:t>Opiskelijoita 8500. Henkilöstö 900.</a:t>
            </a:r>
          </a:p>
          <a:p>
            <a:pPr>
              <a:spcBef>
                <a:spcPct val="0"/>
              </a:spcBef>
            </a:pPr>
            <a:r>
              <a:rPr lang="fi-FI" altLang="fi-FI" sz="2400" b="1" dirty="0">
                <a:solidFill>
                  <a:srgbClr val="FDA586"/>
                </a:solidFill>
                <a:latin typeface="Fira Sans" panose="020B0503050000020004" pitchFamily="34" charset="0"/>
              </a:rPr>
              <a:t>Jyväskylän yliopisto: </a:t>
            </a:r>
          </a:p>
          <a:p>
            <a:pPr>
              <a:spcBef>
                <a:spcPct val="0"/>
              </a:spcBef>
            </a:pPr>
            <a:r>
              <a:rPr lang="fi-FI" altLang="fi-FI" sz="2400" b="1" dirty="0">
                <a:latin typeface="Fira Sans" panose="020B0503050000020004" pitchFamily="34" charset="0"/>
              </a:rPr>
              <a:t>Opiskelijoita 14 700. Henkilöstö 2700.</a:t>
            </a:r>
          </a:p>
          <a:p>
            <a:pPr>
              <a:spcBef>
                <a:spcPct val="0"/>
              </a:spcBef>
            </a:pPr>
            <a:r>
              <a:rPr lang="fi-FI" altLang="fi-FI" sz="2400" b="1" dirty="0">
                <a:solidFill>
                  <a:srgbClr val="FDA586"/>
                </a:solidFill>
                <a:latin typeface="Fira Sans" panose="020B0503050000020004" pitchFamily="34" charset="0"/>
              </a:rPr>
              <a:t>Jyväskylän koulutuskuntayhtymä </a:t>
            </a:r>
            <a:r>
              <a:rPr lang="fi-FI" altLang="fi-FI" sz="2400" b="1" dirty="0" err="1">
                <a:solidFill>
                  <a:srgbClr val="FDA586"/>
                </a:solidFill>
                <a:latin typeface="Fira Sans" panose="020B0503050000020004" pitchFamily="34" charset="0"/>
              </a:rPr>
              <a:t>Gradia</a:t>
            </a:r>
            <a:r>
              <a:rPr lang="fi-FI" altLang="fi-FI" sz="2400" b="1" dirty="0">
                <a:solidFill>
                  <a:srgbClr val="FDA586"/>
                </a:solidFill>
                <a:latin typeface="Fira Sans" panose="020B0503050000020004" pitchFamily="34" charset="0"/>
              </a:rPr>
              <a:t>: </a:t>
            </a:r>
          </a:p>
          <a:p>
            <a:pPr>
              <a:spcBef>
                <a:spcPct val="0"/>
              </a:spcBef>
            </a:pPr>
            <a:r>
              <a:rPr lang="fi-FI" altLang="fi-FI" sz="2400" b="1" dirty="0">
                <a:latin typeface="Fira Sans" panose="020B0503050000020004" pitchFamily="34" charset="0"/>
              </a:rPr>
              <a:t>Opiskelijoita 21 400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i-FI" altLang="fi-FI" sz="2400" b="1" dirty="0">
                <a:latin typeface="Fira Sans" panose="020B0503050000020004" pitchFamily="34" charset="0"/>
              </a:rPr>
              <a:t>Ammattiopinnoissa 17 700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i-FI" altLang="fi-FI" sz="2400" b="1" dirty="0">
                <a:latin typeface="Fira Sans" panose="020B0503050000020004" pitchFamily="34" charset="0"/>
              </a:rPr>
              <a:t>Lukioissa 3700</a:t>
            </a:r>
          </a:p>
          <a:p>
            <a:pPr>
              <a:spcBef>
                <a:spcPct val="0"/>
              </a:spcBef>
            </a:pPr>
            <a:r>
              <a:rPr lang="fi-FI" altLang="fi-FI" sz="2400" b="1" dirty="0">
                <a:latin typeface="Fira Sans" panose="020B0503050000020004" pitchFamily="34" charset="0"/>
              </a:rPr>
              <a:t>Henkilöstö 1000</a:t>
            </a:r>
          </a:p>
          <a:p>
            <a:endParaRPr lang="en-FI" sz="2400" dirty="0"/>
          </a:p>
        </p:txBody>
      </p:sp>
    </p:spTree>
    <p:extLst>
      <p:ext uri="{BB962C8B-B14F-4D97-AF65-F5344CB8AC3E}">
        <p14:creationId xmlns:p14="http://schemas.microsoft.com/office/powerpoint/2010/main" val="333600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oli: Oikea 1">
            <a:extLst>
              <a:ext uri="{FF2B5EF4-FFF2-40B4-BE49-F238E27FC236}">
                <a16:creationId xmlns:a16="http://schemas.microsoft.com/office/drawing/2014/main" id="{9372A4CF-C237-A3E1-300B-47705A166779}"/>
              </a:ext>
            </a:extLst>
          </p:cNvPr>
          <p:cNvSpPr/>
          <p:nvPr/>
        </p:nvSpPr>
        <p:spPr>
          <a:xfrm>
            <a:off x="4077085" y="660795"/>
            <a:ext cx="1157469" cy="63113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0" name="Kuva 2">
            <a:extLst>
              <a:ext uri="{FF2B5EF4-FFF2-40B4-BE49-F238E27FC236}">
                <a16:creationId xmlns:a16="http://schemas.microsoft.com/office/drawing/2014/main" id="{9D9CF53F-A32E-77FC-3308-17C2500B1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62" y="572549"/>
            <a:ext cx="2876323" cy="719385"/>
          </a:xfrm>
          <a:prstGeom prst="rect">
            <a:avLst/>
          </a:prstGeom>
        </p:spPr>
      </p:pic>
      <p:pic>
        <p:nvPicPr>
          <p:cNvPr id="11" name="Kuva 3">
            <a:extLst>
              <a:ext uri="{FF2B5EF4-FFF2-40B4-BE49-F238E27FC236}">
                <a16:creationId xmlns:a16="http://schemas.microsoft.com/office/drawing/2014/main" id="{DA5C7D6A-C28C-1A6D-B22F-68BD91B42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319" y="393964"/>
            <a:ext cx="2195593" cy="1097797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1892C7F0-218F-E661-A9F7-707604D47834}"/>
              </a:ext>
            </a:extLst>
          </p:cNvPr>
          <p:cNvSpPr txBox="1">
            <a:spLocks/>
          </p:cNvSpPr>
          <p:nvPr/>
        </p:nvSpPr>
        <p:spPr>
          <a:xfrm>
            <a:off x="5832934" y="1424517"/>
            <a:ext cx="5220889" cy="79725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Fira Sans Black" panose="020B0503050000020004" pitchFamily="34" charset="0"/>
                <a:ea typeface="+mj-ea"/>
                <a:cs typeface="+mj-cs"/>
              </a:defRPr>
            </a:lvl1pPr>
          </a:lstStyle>
          <a:p>
            <a:r>
              <a:rPr lang="fi-FI" sz="2400" dirty="0">
                <a:solidFill>
                  <a:srgbClr val="FDA586"/>
                </a:solidFill>
                <a:latin typeface="Fira Sans ExtraBold" panose="020B0903050000020004" pitchFamily="34" charset="0"/>
              </a:rPr>
              <a:t>Orientoivat opinnot: </a:t>
            </a:r>
            <a:r>
              <a:rPr lang="fi-FI" sz="2400" dirty="0">
                <a:latin typeface="Fira Sans ExtraBold" panose="020B0903050000020004" pitchFamily="34" charset="0"/>
              </a:rPr>
              <a:t>tutustumista korkeakouluopiskeluun ja aloihin</a:t>
            </a:r>
            <a:endParaRPr lang="fi-FI" sz="2400" dirty="0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AA85937D-5533-BFB5-948D-6D99968987CD}"/>
              </a:ext>
            </a:extLst>
          </p:cNvPr>
          <p:cNvSpPr txBox="1">
            <a:spLocks/>
          </p:cNvSpPr>
          <p:nvPr/>
        </p:nvSpPr>
        <p:spPr>
          <a:xfrm>
            <a:off x="5832934" y="2199793"/>
            <a:ext cx="5764899" cy="79725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Fira Sans Black" panose="020B0503050000020004" pitchFamily="34" charset="0"/>
                <a:ea typeface="+mj-ea"/>
                <a:cs typeface="+mj-cs"/>
              </a:defRPr>
            </a:lvl1pPr>
          </a:lstStyle>
          <a:p>
            <a:r>
              <a:rPr lang="fi-FI" sz="2400" dirty="0">
                <a:solidFill>
                  <a:srgbClr val="FDA586"/>
                </a:solidFill>
                <a:latin typeface="Fira Sans ExtraBold" panose="020B0903050000020004" pitchFamily="34" charset="0"/>
              </a:rPr>
              <a:t>Tutkinto-opiskelijoiden opinnot: </a:t>
            </a:r>
            <a:r>
              <a:rPr lang="fi-FI" sz="2400" dirty="0">
                <a:latin typeface="Fira Sans ExtraBold" panose="020B0903050000020004" pitchFamily="34" charset="0"/>
              </a:rPr>
              <a:t>laajentaa ja syventää osaamista</a:t>
            </a:r>
            <a:endParaRPr lang="fi-FI" sz="2400" dirty="0"/>
          </a:p>
        </p:txBody>
      </p:sp>
      <p:pic>
        <p:nvPicPr>
          <p:cNvPr id="20" name="Kuva 8">
            <a:extLst>
              <a:ext uri="{FF2B5EF4-FFF2-40B4-BE49-F238E27FC236}">
                <a16:creationId xmlns:a16="http://schemas.microsoft.com/office/drawing/2014/main" id="{B02E8A9E-5EF6-D7A7-0A76-F4B847337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61" y="3496602"/>
            <a:ext cx="2876323" cy="719385"/>
          </a:xfrm>
          <a:prstGeom prst="rect">
            <a:avLst/>
          </a:prstGeom>
        </p:spPr>
      </p:pic>
      <p:sp>
        <p:nvSpPr>
          <p:cNvPr id="21" name="Nuoli: Oikea 9">
            <a:extLst>
              <a:ext uri="{FF2B5EF4-FFF2-40B4-BE49-F238E27FC236}">
                <a16:creationId xmlns:a16="http://schemas.microsoft.com/office/drawing/2014/main" id="{4D28EA48-88E0-9BA6-06C1-7338C7E2587A}"/>
              </a:ext>
            </a:extLst>
          </p:cNvPr>
          <p:cNvSpPr/>
          <p:nvPr/>
        </p:nvSpPr>
        <p:spPr>
          <a:xfrm>
            <a:off x="4072859" y="3540726"/>
            <a:ext cx="1157469" cy="63113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25" name="Tekstiruutu 12">
            <a:extLst>
              <a:ext uri="{FF2B5EF4-FFF2-40B4-BE49-F238E27FC236}">
                <a16:creationId xmlns:a16="http://schemas.microsoft.com/office/drawing/2014/main" id="{9EB428C7-7541-46CF-8709-654EE296AB91}"/>
              </a:ext>
            </a:extLst>
          </p:cNvPr>
          <p:cNvSpPr txBox="1"/>
          <p:nvPr/>
        </p:nvSpPr>
        <p:spPr>
          <a:xfrm>
            <a:off x="738661" y="4347753"/>
            <a:ext cx="406188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1" i="0" dirty="0">
                <a:solidFill>
                  <a:srgbClr val="FDA586"/>
                </a:solidFill>
                <a:effectLst/>
                <a:latin typeface="Fira Sans ExtraBold" panose="020B0903050000020004" pitchFamily="34" charset="0"/>
              </a:rPr>
              <a:t>Ammatillisen koulutuksen alat</a:t>
            </a:r>
            <a:r>
              <a:rPr lang="fi-FI" b="0" i="0" dirty="0">
                <a:solidFill>
                  <a:srgbClr val="FDA586"/>
                </a:solidFill>
                <a:effectLst/>
                <a:latin typeface="Fira Sans ExtraBold" panose="020B0903050000020004" pitchFamily="34" charset="0"/>
              </a:rPr>
              <a:t>: </a:t>
            </a:r>
            <a:r>
              <a:rPr lang="fi-FI" b="0" i="0" dirty="0">
                <a:solidFill>
                  <a:schemeClr val="bg1"/>
                </a:solidFill>
                <a:effectLst/>
                <a:latin typeface="Fira Sans ExtraBold" panose="020B0903050000020004" pitchFamily="34" charset="0"/>
              </a:rPr>
              <a:t>kone- ja tuotantotekniikka, liiketoiminta, logistiikka, matkailu, musiikki, rakennus, ravintola- ja catering, sosiaali- ja terveys, sähkö- ja automaatio, tieto- ja viestintätekniikka</a:t>
            </a:r>
            <a:endParaRPr lang="fi-FI" dirty="0">
              <a:solidFill>
                <a:schemeClr val="bg1"/>
              </a:solidFill>
              <a:latin typeface="Fira Sans ExtraBold" panose="020B0903050000020004" pitchFamily="34" charset="0"/>
            </a:endParaRPr>
          </a:p>
        </p:txBody>
      </p:sp>
      <p:sp>
        <p:nvSpPr>
          <p:cNvPr id="26" name="Otsikko 1">
            <a:extLst>
              <a:ext uri="{FF2B5EF4-FFF2-40B4-BE49-F238E27FC236}">
                <a16:creationId xmlns:a16="http://schemas.microsoft.com/office/drawing/2014/main" id="{C7B33214-D9FD-92D9-60DF-8143963426C2}"/>
              </a:ext>
            </a:extLst>
          </p:cNvPr>
          <p:cNvSpPr txBox="1">
            <a:spLocks/>
          </p:cNvSpPr>
          <p:nvPr/>
        </p:nvSpPr>
        <p:spPr>
          <a:xfrm>
            <a:off x="5832935" y="4259580"/>
            <a:ext cx="5132246" cy="247832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Fira Sans Black" panose="020B0503050000020004" pitchFamily="34" charset="0"/>
                <a:ea typeface="+mj-ea"/>
                <a:cs typeface="+mj-cs"/>
              </a:defRPr>
            </a:lvl1pPr>
          </a:lstStyle>
          <a:p>
            <a:r>
              <a:rPr lang="fi-FI" sz="2400" dirty="0">
                <a:solidFill>
                  <a:srgbClr val="FDA586"/>
                </a:solidFill>
                <a:latin typeface="Fira Sans ExtraBold" panose="020B0903050000020004" pitchFamily="34" charset="0"/>
              </a:rPr>
              <a:t>Korkeakoulupolkuopinnot:</a:t>
            </a:r>
          </a:p>
          <a:p>
            <a:r>
              <a:rPr lang="fi-FI" sz="2400" dirty="0">
                <a:latin typeface="Fira Sans ExtraBold" panose="020B0903050000020004" pitchFamily="34" charset="0"/>
              </a:rPr>
              <a:t>Kulttuurin (musiikki) polku</a:t>
            </a:r>
          </a:p>
          <a:p>
            <a:r>
              <a:rPr lang="fi-FI" sz="2400" dirty="0">
                <a:latin typeface="Fira Sans ExtraBold" panose="020B0903050000020004" pitchFamily="34" charset="0"/>
              </a:rPr>
              <a:t>Liiketalouden polku</a:t>
            </a:r>
          </a:p>
          <a:p>
            <a:r>
              <a:rPr lang="fi-FI" sz="2400" dirty="0">
                <a:latin typeface="Fira Sans ExtraBold" panose="020B0903050000020004" pitchFamily="34" charset="0"/>
              </a:rPr>
              <a:t>Matkailun ja ravitsemisalan polku</a:t>
            </a:r>
          </a:p>
          <a:p>
            <a:r>
              <a:rPr lang="fi-FI" sz="2400" dirty="0">
                <a:latin typeface="Fira Sans ExtraBold" panose="020B0903050000020004" pitchFamily="34" charset="0"/>
              </a:rPr>
              <a:t>Tekniikan polku</a:t>
            </a:r>
          </a:p>
          <a:p>
            <a:r>
              <a:rPr lang="fi-FI" sz="2400" dirty="0">
                <a:latin typeface="Fira Sans ExtraBold" panose="020B0903050000020004" pitchFamily="34" charset="0"/>
              </a:rPr>
              <a:t>Sosiaali- ja terveysalan polku</a:t>
            </a:r>
          </a:p>
          <a:p>
            <a:endParaRPr lang="fi-FI" sz="2400" dirty="0"/>
          </a:p>
        </p:txBody>
      </p:sp>
      <p:pic>
        <p:nvPicPr>
          <p:cNvPr id="27" name="Kuva 11">
            <a:extLst>
              <a:ext uri="{FF2B5EF4-FFF2-40B4-BE49-F238E27FC236}">
                <a16:creationId xmlns:a16="http://schemas.microsoft.com/office/drawing/2014/main" id="{4E0888A1-0C5A-B37A-54FA-B8A6DF02B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815" y="309099"/>
            <a:ext cx="1568426" cy="982835"/>
          </a:xfrm>
          <a:prstGeom prst="rect">
            <a:avLst/>
          </a:prstGeom>
        </p:spPr>
      </p:pic>
      <p:sp>
        <p:nvSpPr>
          <p:cNvPr id="28" name="Otsikko 1">
            <a:extLst>
              <a:ext uri="{FF2B5EF4-FFF2-40B4-BE49-F238E27FC236}">
                <a16:creationId xmlns:a16="http://schemas.microsoft.com/office/drawing/2014/main" id="{659EEF69-34D4-4854-3A17-316125C45F88}"/>
              </a:ext>
            </a:extLst>
          </p:cNvPr>
          <p:cNvSpPr txBox="1">
            <a:spLocks/>
          </p:cNvSpPr>
          <p:nvPr/>
        </p:nvSpPr>
        <p:spPr>
          <a:xfrm>
            <a:off x="738662" y="1428517"/>
            <a:ext cx="4410660" cy="144276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Fira Sans Black" panose="020B0503050000020004" pitchFamily="34" charset="0"/>
                <a:ea typeface="+mj-ea"/>
                <a:cs typeface="+mj-cs"/>
              </a:defRPr>
            </a:lvl1pPr>
          </a:lstStyle>
          <a:p>
            <a:r>
              <a:rPr lang="fi-FI" sz="2400" dirty="0">
                <a:solidFill>
                  <a:srgbClr val="FDA586"/>
                </a:solidFill>
                <a:latin typeface="Fira Sans ExtraBold" panose="020B0903050000020004" pitchFamily="34" charset="0"/>
              </a:rPr>
              <a:t>Lukion it-linja: </a:t>
            </a:r>
            <a:r>
              <a:rPr lang="fi-FI" sz="2400" dirty="0">
                <a:latin typeface="Fira Sans ExtraBold" panose="020B0903050000020004" pitchFamily="34" charset="0"/>
              </a:rPr>
              <a:t>O</a:t>
            </a:r>
            <a:r>
              <a:rPr lang="fi-FI" sz="2400" b="0" i="0" dirty="0">
                <a:effectLst/>
                <a:latin typeface="Fira Sans ExtraBold" panose="020B0903050000020004" pitchFamily="34" charset="0"/>
              </a:rPr>
              <a:t>pinnot vastaavat sisällöiltään Jyväskylän yliopiston IT-tiedekunnan opintojaksoja.</a:t>
            </a:r>
            <a:endParaRPr lang="fi-FI" sz="2400" dirty="0">
              <a:latin typeface="Fira Sans ExtraBold" panose="020B0903050000020004" pitchFamily="34" charset="0"/>
            </a:endParaRPr>
          </a:p>
        </p:txBody>
      </p:sp>
      <p:pic>
        <p:nvPicPr>
          <p:cNvPr id="29" name="Kuva 3">
            <a:extLst>
              <a:ext uri="{FF2B5EF4-FFF2-40B4-BE49-F238E27FC236}">
                <a16:creationId xmlns:a16="http://schemas.microsoft.com/office/drawing/2014/main" id="{CF0D3B83-3090-4BD4-DAC9-E6AF4605F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318" y="3307395"/>
            <a:ext cx="2195593" cy="109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9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kstiruutu 12">
            <a:extLst>
              <a:ext uri="{FF2B5EF4-FFF2-40B4-BE49-F238E27FC236}">
                <a16:creationId xmlns:a16="http://schemas.microsoft.com/office/drawing/2014/main" id="{9EB428C7-7541-46CF-8709-654EE296AB91}"/>
              </a:ext>
            </a:extLst>
          </p:cNvPr>
          <p:cNvSpPr txBox="1"/>
          <p:nvPr/>
        </p:nvSpPr>
        <p:spPr>
          <a:xfrm>
            <a:off x="2102641" y="4302669"/>
            <a:ext cx="52582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 b="1" dirty="0">
                <a:solidFill>
                  <a:schemeClr val="bg1"/>
                </a:solidFill>
                <a:latin typeface="Fira Sans ExtraBold" panose="020B0903050000020004" pitchFamily="34" charset="0"/>
              </a:rPr>
              <a:t>Toisen asteen opiskelijalle noin 100 opintojaksoa</a:t>
            </a:r>
            <a:endParaRPr lang="fi-FI" sz="2800" dirty="0">
              <a:solidFill>
                <a:schemeClr val="bg1"/>
              </a:solidFill>
              <a:latin typeface="Fira Sans ExtraBold" panose="020B0903050000020004" pitchFamily="34" charset="0"/>
            </a:endParaRPr>
          </a:p>
        </p:txBody>
      </p:sp>
      <p:sp>
        <p:nvSpPr>
          <p:cNvPr id="28" name="Otsikko 1">
            <a:extLst>
              <a:ext uri="{FF2B5EF4-FFF2-40B4-BE49-F238E27FC236}">
                <a16:creationId xmlns:a16="http://schemas.microsoft.com/office/drawing/2014/main" id="{659EEF69-34D4-4854-3A17-316125C45F88}"/>
              </a:ext>
            </a:extLst>
          </p:cNvPr>
          <p:cNvSpPr txBox="1">
            <a:spLocks/>
          </p:cNvSpPr>
          <p:nvPr/>
        </p:nvSpPr>
        <p:spPr>
          <a:xfrm>
            <a:off x="657118" y="476239"/>
            <a:ext cx="4875002" cy="304359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Fira Sans Black" panose="020B0503050000020004" pitchFamily="34" charset="0"/>
                <a:ea typeface="+mj-ea"/>
                <a:cs typeface="+mj-cs"/>
              </a:defRPr>
            </a:lvl1pPr>
          </a:lstStyle>
          <a:p>
            <a:r>
              <a:rPr lang="fi-FI" sz="4000" dirty="0" err="1">
                <a:latin typeface="Fira Sans ExtraBold" panose="020B0903050000020004" pitchFamily="34" charset="0"/>
              </a:rPr>
              <a:t>EduFutura-ristiinopiskelun</a:t>
            </a:r>
            <a:r>
              <a:rPr lang="fi-FI" sz="4000" dirty="0">
                <a:latin typeface="Fira Sans ExtraBold" panose="020B0903050000020004" pitchFamily="34" charset="0"/>
              </a:rPr>
              <a:t> opintotarjottimella yli 200 opintojaksoa</a:t>
            </a:r>
          </a:p>
        </p:txBody>
      </p:sp>
      <p:sp>
        <p:nvSpPr>
          <p:cNvPr id="2" name="Tekstiruutu 12">
            <a:extLst>
              <a:ext uri="{FF2B5EF4-FFF2-40B4-BE49-F238E27FC236}">
                <a16:creationId xmlns:a16="http://schemas.microsoft.com/office/drawing/2014/main" id="{BAD5E84D-A17D-FC2A-E959-92DD78285416}"/>
              </a:ext>
            </a:extLst>
          </p:cNvPr>
          <p:cNvSpPr txBox="1"/>
          <p:nvPr/>
        </p:nvSpPr>
        <p:spPr>
          <a:xfrm>
            <a:off x="2102641" y="5478381"/>
            <a:ext cx="56545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 b="1" dirty="0">
                <a:solidFill>
                  <a:schemeClr val="bg1"/>
                </a:solidFill>
                <a:latin typeface="Fira Sans ExtraBold" panose="020B0903050000020004" pitchFamily="34" charset="0"/>
              </a:rPr>
              <a:t>Korkeakoulujen opiskelijalle yli 150 opintojaksoa</a:t>
            </a:r>
            <a:endParaRPr lang="fi-FI" sz="2800" dirty="0">
              <a:solidFill>
                <a:schemeClr val="bg1"/>
              </a:solidFill>
              <a:latin typeface="Fira Sans ExtraBold" panose="020B0903050000020004" pitchFamily="34" charset="0"/>
            </a:endParaRPr>
          </a:p>
        </p:txBody>
      </p:sp>
      <p:sp>
        <p:nvSpPr>
          <p:cNvPr id="4" name="Nuoli: Oikea 5">
            <a:extLst>
              <a:ext uri="{FF2B5EF4-FFF2-40B4-BE49-F238E27FC236}">
                <a16:creationId xmlns:a16="http://schemas.microsoft.com/office/drawing/2014/main" id="{54F8B803-0D8A-FA7D-1FD9-E5EC7D5D55CB}"/>
              </a:ext>
            </a:extLst>
          </p:cNvPr>
          <p:cNvSpPr/>
          <p:nvPr/>
        </p:nvSpPr>
        <p:spPr>
          <a:xfrm>
            <a:off x="990601" y="4302669"/>
            <a:ext cx="927228" cy="603547"/>
          </a:xfrm>
          <a:prstGeom prst="rightArrow">
            <a:avLst/>
          </a:prstGeom>
          <a:solidFill>
            <a:srgbClr val="FDA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ED600"/>
              </a:solidFill>
            </a:endParaRPr>
          </a:p>
        </p:txBody>
      </p:sp>
      <p:pic>
        <p:nvPicPr>
          <p:cNvPr id="5" name="Kuva 2">
            <a:extLst>
              <a:ext uri="{FF2B5EF4-FFF2-40B4-BE49-F238E27FC236}">
                <a16:creationId xmlns:a16="http://schemas.microsoft.com/office/drawing/2014/main" id="{95FF03FC-E702-E200-B767-027270885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822" y="-43695"/>
            <a:ext cx="6524177" cy="4262183"/>
          </a:xfrm>
          <a:prstGeom prst="rect">
            <a:avLst/>
          </a:prstGeom>
        </p:spPr>
      </p:pic>
      <p:sp>
        <p:nvSpPr>
          <p:cNvPr id="6" name="Nuoli: Oikea 5">
            <a:extLst>
              <a:ext uri="{FF2B5EF4-FFF2-40B4-BE49-F238E27FC236}">
                <a16:creationId xmlns:a16="http://schemas.microsoft.com/office/drawing/2014/main" id="{E08F1404-5BB2-DD9B-FD4F-50B425A7A446}"/>
              </a:ext>
            </a:extLst>
          </p:cNvPr>
          <p:cNvSpPr/>
          <p:nvPr/>
        </p:nvSpPr>
        <p:spPr>
          <a:xfrm>
            <a:off x="990601" y="5478381"/>
            <a:ext cx="927228" cy="603547"/>
          </a:xfrm>
          <a:prstGeom prst="rightArrow">
            <a:avLst/>
          </a:prstGeom>
          <a:solidFill>
            <a:srgbClr val="FDA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ED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62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kstiruutu 12">
            <a:extLst>
              <a:ext uri="{FF2B5EF4-FFF2-40B4-BE49-F238E27FC236}">
                <a16:creationId xmlns:a16="http://schemas.microsoft.com/office/drawing/2014/main" id="{9EB428C7-7541-46CF-8709-654EE296AB91}"/>
              </a:ext>
            </a:extLst>
          </p:cNvPr>
          <p:cNvSpPr txBox="1"/>
          <p:nvPr/>
        </p:nvSpPr>
        <p:spPr>
          <a:xfrm>
            <a:off x="2270284" y="687889"/>
            <a:ext cx="3338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 b="1" dirty="0">
                <a:solidFill>
                  <a:schemeClr val="bg1"/>
                </a:solidFill>
                <a:latin typeface="Fira Sans ExtraBold" panose="020B0903050000020004" pitchFamily="34" charset="0"/>
              </a:rPr>
              <a:t>Verkko-opintoja</a:t>
            </a:r>
            <a:endParaRPr lang="fi-FI" sz="2800" dirty="0">
              <a:solidFill>
                <a:schemeClr val="bg1"/>
              </a:solidFill>
              <a:latin typeface="Fira Sans ExtraBold" panose="020B0903050000020004" pitchFamily="34" charset="0"/>
            </a:endParaRPr>
          </a:p>
        </p:txBody>
      </p:sp>
      <p:sp>
        <p:nvSpPr>
          <p:cNvPr id="2" name="Tekstiruutu 12">
            <a:extLst>
              <a:ext uri="{FF2B5EF4-FFF2-40B4-BE49-F238E27FC236}">
                <a16:creationId xmlns:a16="http://schemas.microsoft.com/office/drawing/2014/main" id="{BAD5E84D-A17D-FC2A-E959-92DD78285416}"/>
              </a:ext>
            </a:extLst>
          </p:cNvPr>
          <p:cNvSpPr txBox="1"/>
          <p:nvPr/>
        </p:nvSpPr>
        <p:spPr>
          <a:xfrm>
            <a:off x="2270284" y="1512200"/>
            <a:ext cx="3452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 b="1" dirty="0">
                <a:solidFill>
                  <a:schemeClr val="bg1"/>
                </a:solidFill>
                <a:latin typeface="Fira Sans ExtraBold" panose="020B0903050000020004" pitchFamily="34" charset="0"/>
              </a:rPr>
              <a:t>Kontaktiopintoja</a:t>
            </a:r>
            <a:endParaRPr lang="fi-FI" sz="2800" dirty="0">
              <a:solidFill>
                <a:schemeClr val="bg1"/>
              </a:solidFill>
              <a:latin typeface="Fira Sans ExtraBold" panose="020B0903050000020004" pitchFamily="34" charset="0"/>
            </a:endParaRPr>
          </a:p>
        </p:txBody>
      </p:sp>
      <p:sp>
        <p:nvSpPr>
          <p:cNvPr id="3" name="Nuoli: Oikea 5">
            <a:extLst>
              <a:ext uri="{FF2B5EF4-FFF2-40B4-BE49-F238E27FC236}">
                <a16:creationId xmlns:a16="http://schemas.microsoft.com/office/drawing/2014/main" id="{D63D69B1-95D8-81A9-59D0-2BC898960057}"/>
              </a:ext>
            </a:extLst>
          </p:cNvPr>
          <p:cNvSpPr/>
          <p:nvPr/>
        </p:nvSpPr>
        <p:spPr>
          <a:xfrm>
            <a:off x="1139917" y="4799465"/>
            <a:ext cx="873888" cy="523220"/>
          </a:xfrm>
          <a:prstGeom prst="rightArrow">
            <a:avLst/>
          </a:prstGeom>
          <a:solidFill>
            <a:srgbClr val="FDA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 dirty="0">
              <a:solidFill>
                <a:srgbClr val="FED600"/>
              </a:solidFill>
            </a:endParaRPr>
          </a:p>
        </p:txBody>
      </p:sp>
      <p:sp>
        <p:nvSpPr>
          <p:cNvPr id="4" name="Nuoli: Oikea 5">
            <a:extLst>
              <a:ext uri="{FF2B5EF4-FFF2-40B4-BE49-F238E27FC236}">
                <a16:creationId xmlns:a16="http://schemas.microsoft.com/office/drawing/2014/main" id="{54F8B803-0D8A-FA7D-1FD9-E5EC7D5D55CB}"/>
              </a:ext>
            </a:extLst>
          </p:cNvPr>
          <p:cNvSpPr/>
          <p:nvPr/>
        </p:nvSpPr>
        <p:spPr>
          <a:xfrm>
            <a:off x="1139917" y="3980081"/>
            <a:ext cx="873888" cy="523220"/>
          </a:xfrm>
          <a:prstGeom prst="rightArrow">
            <a:avLst/>
          </a:prstGeom>
          <a:solidFill>
            <a:srgbClr val="FDA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 dirty="0">
              <a:solidFill>
                <a:srgbClr val="FED600"/>
              </a:solidFill>
            </a:endParaRPr>
          </a:p>
        </p:txBody>
      </p:sp>
      <p:sp>
        <p:nvSpPr>
          <p:cNvPr id="6" name="Nuoli: Oikea 5">
            <a:extLst>
              <a:ext uri="{FF2B5EF4-FFF2-40B4-BE49-F238E27FC236}">
                <a16:creationId xmlns:a16="http://schemas.microsoft.com/office/drawing/2014/main" id="{049E6642-790E-9BE8-7775-7E6C59F7CFAD}"/>
              </a:ext>
            </a:extLst>
          </p:cNvPr>
          <p:cNvSpPr/>
          <p:nvPr/>
        </p:nvSpPr>
        <p:spPr>
          <a:xfrm>
            <a:off x="1139917" y="3158296"/>
            <a:ext cx="873888" cy="523220"/>
          </a:xfrm>
          <a:prstGeom prst="rightArrow">
            <a:avLst/>
          </a:prstGeom>
          <a:solidFill>
            <a:srgbClr val="FDA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 dirty="0">
              <a:solidFill>
                <a:srgbClr val="FED600"/>
              </a:solidFill>
            </a:endParaRPr>
          </a:p>
        </p:txBody>
      </p:sp>
      <p:sp>
        <p:nvSpPr>
          <p:cNvPr id="7" name="Nuoli: Oikea 5">
            <a:extLst>
              <a:ext uri="{FF2B5EF4-FFF2-40B4-BE49-F238E27FC236}">
                <a16:creationId xmlns:a16="http://schemas.microsoft.com/office/drawing/2014/main" id="{21AF79B9-F40B-659D-6B82-08D3D03943AE}"/>
              </a:ext>
            </a:extLst>
          </p:cNvPr>
          <p:cNvSpPr/>
          <p:nvPr/>
        </p:nvSpPr>
        <p:spPr>
          <a:xfrm>
            <a:off x="1139917" y="2336511"/>
            <a:ext cx="873888" cy="523220"/>
          </a:xfrm>
          <a:prstGeom prst="rightArrow">
            <a:avLst/>
          </a:prstGeom>
          <a:solidFill>
            <a:srgbClr val="FDA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 dirty="0">
              <a:solidFill>
                <a:srgbClr val="FED600"/>
              </a:solidFill>
            </a:endParaRPr>
          </a:p>
        </p:txBody>
      </p:sp>
      <p:sp>
        <p:nvSpPr>
          <p:cNvPr id="8" name="Nuoli: Oikea 5">
            <a:extLst>
              <a:ext uri="{FF2B5EF4-FFF2-40B4-BE49-F238E27FC236}">
                <a16:creationId xmlns:a16="http://schemas.microsoft.com/office/drawing/2014/main" id="{705F12BB-0150-7C78-2970-A5B07AF46721}"/>
              </a:ext>
            </a:extLst>
          </p:cNvPr>
          <p:cNvSpPr/>
          <p:nvPr/>
        </p:nvSpPr>
        <p:spPr>
          <a:xfrm>
            <a:off x="1139917" y="1512200"/>
            <a:ext cx="873888" cy="523220"/>
          </a:xfrm>
          <a:prstGeom prst="rightArrow">
            <a:avLst/>
          </a:prstGeom>
          <a:solidFill>
            <a:srgbClr val="FDA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 dirty="0">
              <a:solidFill>
                <a:srgbClr val="FED600"/>
              </a:solidFill>
            </a:endParaRPr>
          </a:p>
        </p:txBody>
      </p:sp>
      <p:sp>
        <p:nvSpPr>
          <p:cNvPr id="9" name="Nuoli: Oikea 5">
            <a:extLst>
              <a:ext uri="{FF2B5EF4-FFF2-40B4-BE49-F238E27FC236}">
                <a16:creationId xmlns:a16="http://schemas.microsoft.com/office/drawing/2014/main" id="{11E038EF-3238-7493-E006-B6FA516615E9}"/>
              </a:ext>
            </a:extLst>
          </p:cNvPr>
          <p:cNvSpPr/>
          <p:nvPr/>
        </p:nvSpPr>
        <p:spPr>
          <a:xfrm>
            <a:off x="1139917" y="687889"/>
            <a:ext cx="873888" cy="523220"/>
          </a:xfrm>
          <a:prstGeom prst="rightArrow">
            <a:avLst/>
          </a:prstGeom>
          <a:solidFill>
            <a:srgbClr val="FDA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 dirty="0">
              <a:solidFill>
                <a:srgbClr val="FED600"/>
              </a:solidFill>
            </a:endParaRPr>
          </a:p>
        </p:txBody>
      </p:sp>
      <p:sp>
        <p:nvSpPr>
          <p:cNvPr id="10" name="Tekstiruutu 12">
            <a:extLst>
              <a:ext uri="{FF2B5EF4-FFF2-40B4-BE49-F238E27FC236}">
                <a16:creationId xmlns:a16="http://schemas.microsoft.com/office/drawing/2014/main" id="{011031C7-5000-B97F-3718-17DBEFB3A3E9}"/>
              </a:ext>
            </a:extLst>
          </p:cNvPr>
          <p:cNvSpPr txBox="1"/>
          <p:nvPr/>
        </p:nvSpPr>
        <p:spPr>
          <a:xfrm>
            <a:off x="2270281" y="2326525"/>
            <a:ext cx="8900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 b="1" dirty="0">
                <a:solidFill>
                  <a:schemeClr val="bg1"/>
                </a:solidFill>
                <a:latin typeface="Fira Sans ExtraBold" panose="020B0903050000020004" pitchFamily="34" charset="0"/>
              </a:rPr>
              <a:t>Yhteisiä, työelämälähtöisiä projektiopintoja</a:t>
            </a:r>
            <a:endParaRPr lang="fi-FI" sz="2800" dirty="0">
              <a:solidFill>
                <a:schemeClr val="bg1"/>
              </a:solidFill>
              <a:latin typeface="Fira Sans ExtraBold" panose="020B0903050000020004" pitchFamily="34" charset="0"/>
            </a:endParaRPr>
          </a:p>
        </p:txBody>
      </p:sp>
      <p:sp>
        <p:nvSpPr>
          <p:cNvPr id="11" name="Tekstiruutu 12">
            <a:extLst>
              <a:ext uri="{FF2B5EF4-FFF2-40B4-BE49-F238E27FC236}">
                <a16:creationId xmlns:a16="http://schemas.microsoft.com/office/drawing/2014/main" id="{46E60E1F-E833-BF01-9969-B725FE4A9370}"/>
              </a:ext>
            </a:extLst>
          </p:cNvPr>
          <p:cNvSpPr txBox="1"/>
          <p:nvPr/>
        </p:nvSpPr>
        <p:spPr>
          <a:xfrm>
            <a:off x="2270281" y="3140850"/>
            <a:ext cx="53573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 b="1" dirty="0">
                <a:solidFill>
                  <a:schemeClr val="bg1"/>
                </a:solidFill>
                <a:latin typeface="Fira Sans ExtraBold" panose="020B0903050000020004" pitchFamily="34" charset="0"/>
              </a:rPr>
              <a:t>Englanninkielisiä opintoja</a:t>
            </a:r>
            <a:endParaRPr lang="fi-FI" sz="2800" dirty="0">
              <a:solidFill>
                <a:schemeClr val="bg1"/>
              </a:solidFill>
              <a:latin typeface="Fira Sans ExtraBold" panose="020B0903050000020004" pitchFamily="34" charset="0"/>
            </a:endParaRPr>
          </a:p>
        </p:txBody>
      </p:sp>
      <p:sp>
        <p:nvSpPr>
          <p:cNvPr id="12" name="Tekstiruutu 12">
            <a:extLst>
              <a:ext uri="{FF2B5EF4-FFF2-40B4-BE49-F238E27FC236}">
                <a16:creationId xmlns:a16="http://schemas.microsoft.com/office/drawing/2014/main" id="{5B318EAF-E656-0006-F05D-E7252E0747FD}"/>
              </a:ext>
            </a:extLst>
          </p:cNvPr>
          <p:cNvSpPr txBox="1"/>
          <p:nvPr/>
        </p:nvSpPr>
        <p:spPr>
          <a:xfrm>
            <a:off x="2270284" y="4000052"/>
            <a:ext cx="54411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 b="1" dirty="0" err="1">
                <a:solidFill>
                  <a:schemeClr val="bg1"/>
                </a:solidFill>
                <a:latin typeface="Fira Sans ExtraBold" panose="020B0903050000020004" pitchFamily="34" charset="0"/>
              </a:rPr>
              <a:t>EduFutura</a:t>
            </a:r>
            <a:r>
              <a:rPr lang="fi-FI" sz="2800" b="1" dirty="0">
                <a:solidFill>
                  <a:schemeClr val="bg1"/>
                </a:solidFill>
                <a:latin typeface="Fira Sans ExtraBold" panose="020B0903050000020004" pitchFamily="34" charset="0"/>
              </a:rPr>
              <a:t>-urheilijaopinnot</a:t>
            </a:r>
            <a:endParaRPr lang="fi-FI" sz="2800" dirty="0">
              <a:solidFill>
                <a:schemeClr val="bg1"/>
              </a:solidFill>
              <a:latin typeface="Fira Sans ExtraBold" panose="020B0903050000020004" pitchFamily="34" charset="0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373ECBE5-5E13-0E9D-9062-AF48CDBA0186}"/>
              </a:ext>
            </a:extLst>
          </p:cNvPr>
          <p:cNvSpPr txBox="1"/>
          <p:nvPr/>
        </p:nvSpPr>
        <p:spPr>
          <a:xfrm>
            <a:off x="2270281" y="4789471"/>
            <a:ext cx="56392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 b="1" dirty="0" err="1">
                <a:solidFill>
                  <a:schemeClr val="bg1"/>
                </a:solidFill>
                <a:latin typeface="Fira Sans ExtraBold" panose="020B0903050000020004" pitchFamily="34" charset="0"/>
              </a:rPr>
              <a:t>EduFutura</a:t>
            </a:r>
            <a:r>
              <a:rPr lang="fi-FI" sz="2800" b="1" dirty="0">
                <a:solidFill>
                  <a:schemeClr val="bg1"/>
                </a:solidFill>
                <a:latin typeface="Fira Sans ExtraBold" panose="020B0903050000020004" pitchFamily="34" charset="0"/>
              </a:rPr>
              <a:t>-yrittäjyysopinnot</a:t>
            </a:r>
            <a:endParaRPr lang="fi-FI" sz="2800" dirty="0">
              <a:solidFill>
                <a:schemeClr val="bg1"/>
              </a:solidFill>
              <a:latin typeface="Fira Sans ExtraBold" panose="020B0903050000020004" pitchFamily="34" charset="0"/>
            </a:endParaRPr>
          </a:p>
        </p:txBody>
      </p:sp>
      <p:sp>
        <p:nvSpPr>
          <p:cNvPr id="14" name="Tekstiruutu 12">
            <a:extLst>
              <a:ext uri="{FF2B5EF4-FFF2-40B4-BE49-F238E27FC236}">
                <a16:creationId xmlns:a16="http://schemas.microsoft.com/office/drawing/2014/main" id="{E1900334-B1A0-B31B-BCF1-DD8859C6E6B9}"/>
              </a:ext>
            </a:extLst>
          </p:cNvPr>
          <p:cNvSpPr txBox="1"/>
          <p:nvPr/>
        </p:nvSpPr>
        <p:spPr>
          <a:xfrm>
            <a:off x="1637580" y="5710940"/>
            <a:ext cx="77424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200" b="1" dirty="0" err="1">
                <a:solidFill>
                  <a:srgbClr val="FDA586"/>
                </a:solidFill>
                <a:latin typeface="Fira Sans ExtraBold" panose="020B0903050000020004" pitchFamily="34" charset="0"/>
              </a:rPr>
              <a:t>EduFutura</a:t>
            </a:r>
            <a:r>
              <a:rPr lang="fi-FI" sz="3200" b="1" dirty="0">
                <a:solidFill>
                  <a:srgbClr val="FDA586"/>
                </a:solidFill>
                <a:latin typeface="Fira Sans ExtraBold" panose="020B0903050000020004" pitchFamily="34" charset="0"/>
              </a:rPr>
              <a:t>-opiskelu on maksutonta!</a:t>
            </a:r>
            <a:endParaRPr lang="fi-FI" sz="3200" dirty="0">
              <a:solidFill>
                <a:srgbClr val="FDA586"/>
              </a:solidFill>
              <a:latin typeface="Fira Sans ExtraBold" panose="020B09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4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2" descr="Kuva, joka sisältää kohteen lava, näkymä, kevyt, tumma&#10;&#10;Kuvaus luotu automaattisesti">
            <a:extLst>
              <a:ext uri="{FF2B5EF4-FFF2-40B4-BE49-F238E27FC236}">
                <a16:creationId xmlns:a16="http://schemas.microsoft.com/office/drawing/2014/main" id="{34D8E819-58C4-4E9D-F41A-40B706765F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Content Placeholder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F342A5-6F5E-A5ED-8FF6-CB694B1B70E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99" t="31229" r="19775" b="32206"/>
          <a:stretch/>
        </p:blipFill>
        <p:spPr>
          <a:xfrm>
            <a:off x="7859360" y="167639"/>
            <a:ext cx="4195480" cy="1828799"/>
          </a:xfrm>
        </p:spPr>
      </p:pic>
    </p:spTree>
    <p:extLst>
      <p:ext uri="{BB962C8B-B14F-4D97-AF65-F5344CB8AC3E}">
        <p14:creationId xmlns:p14="http://schemas.microsoft.com/office/powerpoint/2010/main" val="101990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iruutu 12">
            <a:extLst>
              <a:ext uri="{FF2B5EF4-FFF2-40B4-BE49-F238E27FC236}">
                <a16:creationId xmlns:a16="http://schemas.microsoft.com/office/drawing/2014/main" id="{373ECBE5-5E13-0E9D-9062-AF48CDBA0186}"/>
              </a:ext>
            </a:extLst>
          </p:cNvPr>
          <p:cNvSpPr txBox="1"/>
          <p:nvPr/>
        </p:nvSpPr>
        <p:spPr>
          <a:xfrm>
            <a:off x="4342921" y="580340"/>
            <a:ext cx="56392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4000" b="1" dirty="0" err="1">
                <a:solidFill>
                  <a:srgbClr val="FDA586"/>
                </a:solidFill>
                <a:latin typeface="Fira Sans Black" panose="020B0A03050000020004" pitchFamily="34" charset="0"/>
              </a:rPr>
              <a:t>EduFutura</a:t>
            </a:r>
            <a:r>
              <a:rPr lang="fi-FI" sz="4000" b="1" dirty="0">
                <a:solidFill>
                  <a:srgbClr val="FDA586"/>
                </a:solidFill>
                <a:latin typeface="Fira Sans Black" panose="020B0A03050000020004" pitchFamily="34" charset="0"/>
              </a:rPr>
              <a:t>-yrittäjyysopinnot</a:t>
            </a:r>
            <a:endParaRPr lang="fi-FI" sz="4000" dirty="0">
              <a:solidFill>
                <a:srgbClr val="FDA586"/>
              </a:solidFill>
              <a:latin typeface="Fira Sans Black" panose="020B0A03050000020004" pitchFamily="34" charset="0"/>
            </a:endParaRPr>
          </a:p>
        </p:txBody>
      </p:sp>
      <p:pic>
        <p:nvPicPr>
          <p:cNvPr id="5" name="Kuva 1" descr="Opiskelijoita seisomassa ">
            <a:extLst>
              <a:ext uri="{FF2B5EF4-FFF2-40B4-BE49-F238E27FC236}">
                <a16:creationId xmlns:a16="http://schemas.microsoft.com/office/drawing/2014/main" id="{C6922DCD-79C7-C89B-5D24-8A5DF2922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500187" y="1500186"/>
            <a:ext cx="6858000" cy="3857625"/>
          </a:xfrm>
          <a:prstGeom prst="rect">
            <a:avLst/>
          </a:prstGeom>
        </p:spPr>
      </p:pic>
      <p:sp>
        <p:nvSpPr>
          <p:cNvPr id="15" name="Tekstin paikkamerkki 2">
            <a:extLst>
              <a:ext uri="{FF2B5EF4-FFF2-40B4-BE49-F238E27FC236}">
                <a16:creationId xmlns:a16="http://schemas.microsoft.com/office/drawing/2014/main" id="{496C49CC-38AE-BE67-E816-ECE1EB14A548}"/>
              </a:ext>
            </a:extLst>
          </p:cNvPr>
          <p:cNvSpPr txBox="1">
            <a:spLocks/>
          </p:cNvSpPr>
          <p:nvPr/>
        </p:nvSpPr>
        <p:spPr>
          <a:xfrm>
            <a:off x="4342921" y="2168124"/>
            <a:ext cx="6457386" cy="32954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b="1" dirty="0">
                <a:solidFill>
                  <a:schemeClr val="bg1"/>
                </a:solidFill>
              </a:rPr>
              <a:t>DreamUp-tapahtumatuotantokurssi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b="1" dirty="0">
                <a:solidFill>
                  <a:schemeClr val="bg1"/>
                </a:solidFill>
              </a:rPr>
              <a:t>Luo oma kesäduunisi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b="1" dirty="0">
                <a:solidFill>
                  <a:schemeClr val="bg1"/>
                </a:solidFill>
              </a:rPr>
              <a:t>Unelmat+Inspiraatio! / Dreams and Inspirations!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b="1" dirty="0">
                <a:solidFill>
                  <a:schemeClr val="bg1"/>
                </a:solidFill>
              </a:rPr>
              <a:t>Vuosi yrittäjänä (korkea-aste)</a:t>
            </a:r>
          </a:p>
        </p:txBody>
      </p:sp>
    </p:spTree>
    <p:extLst>
      <p:ext uri="{BB962C8B-B14F-4D97-AF65-F5344CB8AC3E}">
        <p14:creationId xmlns:p14="http://schemas.microsoft.com/office/powerpoint/2010/main" val="259358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2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32F72B65-CD21-AF79-47F8-6ED38E814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" t="1064" r="497" b="65"/>
          <a:stretch/>
        </p:blipFill>
        <p:spPr>
          <a:xfrm>
            <a:off x="1151860" y="466060"/>
            <a:ext cx="9888279" cy="59258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36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A25F0AB-4F73-4AFC-A794-C361C4EFA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774" y="328613"/>
            <a:ext cx="5730774" cy="1263013"/>
          </a:xfrm>
        </p:spPr>
        <p:txBody>
          <a:bodyPr>
            <a:normAutofit fontScale="90000"/>
          </a:bodyPr>
          <a:lstStyle/>
          <a:p>
            <a:r>
              <a:rPr lang="fi-FI" dirty="0">
                <a:solidFill>
                  <a:srgbClr val="FDA586"/>
                </a:solidFill>
              </a:rPr>
              <a:t>EduFutura-urheilijaopinnot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3191E5C-B55D-421F-924C-CE57BEA84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625" y="1795081"/>
            <a:ext cx="5611073" cy="2066927"/>
          </a:xfrm>
        </p:spPr>
        <p:txBody>
          <a:bodyPr>
            <a:normAutofit/>
          </a:bodyPr>
          <a:lstStyle/>
          <a:p>
            <a:r>
              <a:rPr lang="fi-FI" b="1" dirty="0">
                <a:solidFill>
                  <a:srgbClr val="FDA586"/>
                </a:solidFill>
                <a:latin typeface="Fira Sans" panose="020B0503050000020004" pitchFamily="34" charset="0"/>
              </a:rPr>
              <a:t>Toisen asteen opiskelijalle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FFFFFF"/>
                </a:solidFill>
                <a:effectLst/>
                <a:latin typeface="Fira Sans" panose="020B0503050000020004" pitchFamily="34" charset="0"/>
              </a:rPr>
              <a:t>Urheilijan ajanhallinta, kuormittuminen ja palautuminen</a:t>
            </a:r>
            <a:endParaRPr lang="fi-FI" dirty="0">
              <a:latin typeface="Fira Sans" panose="020B050305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FFFFFF"/>
                </a:solidFill>
                <a:effectLst/>
                <a:latin typeface="Fira Sans" panose="020B0503050000020004" pitchFamily="34" charset="0"/>
              </a:rPr>
              <a:t>Urheilijan ravinto ja psyykkinen valmennus</a:t>
            </a:r>
            <a:endParaRPr lang="fi-FI" dirty="0">
              <a:latin typeface="Fira Sans" panose="020B050305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FFFFFF"/>
                </a:solidFill>
                <a:effectLst/>
                <a:latin typeface="Fira Sans" panose="020B0503050000020004" pitchFamily="34" charset="0"/>
              </a:rPr>
              <a:t>Urheilumarkkinointi ja sosiaalinen media</a:t>
            </a:r>
            <a:endParaRPr lang="fi-FI" dirty="0">
              <a:latin typeface="Fira Sans" panose="020B0503050000020004" pitchFamily="34" charset="0"/>
            </a:endParaRPr>
          </a:p>
          <a:p>
            <a:endParaRPr lang="fi-FI" sz="1800" dirty="0">
              <a:latin typeface="Fira Sans" panose="020B0503050000020004" pitchFamily="34" charset="0"/>
            </a:endParaRPr>
          </a:p>
        </p:txBody>
      </p:sp>
      <p:sp>
        <p:nvSpPr>
          <p:cNvPr id="4" name="Tekstin paikkamerkki 2">
            <a:extLst>
              <a:ext uri="{FF2B5EF4-FFF2-40B4-BE49-F238E27FC236}">
                <a16:creationId xmlns:a16="http://schemas.microsoft.com/office/drawing/2014/main" id="{A11BA226-83E2-4BBE-9944-0910192F042E}"/>
              </a:ext>
            </a:extLst>
          </p:cNvPr>
          <p:cNvSpPr txBox="1">
            <a:spLocks/>
          </p:cNvSpPr>
          <p:nvPr/>
        </p:nvSpPr>
        <p:spPr>
          <a:xfrm>
            <a:off x="649625" y="4097583"/>
            <a:ext cx="5446376" cy="2120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b="1" dirty="0">
                <a:solidFill>
                  <a:srgbClr val="FDA586"/>
                </a:solidFill>
              </a:rPr>
              <a:t>Korkeakouluopiskelijalle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FFFFFF"/>
                </a:solidFill>
              </a:rPr>
              <a:t>Urheilijan hyvinvointi</a:t>
            </a: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FFFFFF"/>
                </a:solidFill>
              </a:rPr>
              <a:t>Urheilijan urasuunnittelu</a:t>
            </a: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FFFFFF"/>
                </a:solidFill>
              </a:rPr>
              <a:t>Urheilijan yhteistyösuhteet</a:t>
            </a:r>
            <a:endParaRPr lang="fi-FI" sz="1800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0B2D466B-D747-4436-86A4-2B1195AE2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218" y="538898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2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AEEBEDD-3D55-4EA4-8841-C87522C23A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7159" y="2248489"/>
            <a:ext cx="3022775" cy="3170947"/>
          </a:xfrm>
        </p:spPr>
        <p:txBody>
          <a:bodyPr>
            <a:normAutofit fontScale="85000" lnSpcReduction="10000"/>
          </a:bodyPr>
          <a:lstStyle/>
          <a:p>
            <a:pPr algn="l">
              <a:spcBef>
                <a:spcPts val="0"/>
              </a:spcBef>
            </a:pPr>
            <a:r>
              <a:rPr lang="fi-FI" sz="2000" dirty="0">
                <a:latin typeface="Fira Sans" panose="020B0503050000020004" pitchFamily="34" charset="0"/>
              </a:rPr>
              <a:t>Yksi oppilaitos tuottaa opintojakson tai moduulin ja sen opinnot ja avaa sen muille.</a:t>
            </a:r>
          </a:p>
          <a:p>
            <a:pPr algn="l">
              <a:spcBef>
                <a:spcPts val="0"/>
              </a:spcBef>
            </a:pPr>
            <a:endParaRPr lang="fi-FI" sz="2000" dirty="0">
              <a:latin typeface="Fira Sans" panose="020B0503050000020004" pitchFamily="34" charset="0"/>
            </a:endParaRPr>
          </a:p>
          <a:p>
            <a:pPr algn="l">
              <a:spcBef>
                <a:spcPts val="0"/>
              </a:spcBef>
            </a:pPr>
            <a:r>
              <a:rPr lang="fi-FI" sz="2000" dirty="0">
                <a:latin typeface="Fira Sans" panose="020B0503050000020004" pitchFamily="34" charset="0"/>
              </a:rPr>
              <a:t>Opetuksen tarjoajan määrittelemät opiskelijat voivat hakea opintojaksolle.</a:t>
            </a:r>
            <a:br>
              <a:rPr lang="fi-FI" sz="2000" dirty="0">
                <a:latin typeface="Fira Sans" panose="020B0503050000020004" pitchFamily="34" charset="0"/>
              </a:rPr>
            </a:br>
            <a:endParaRPr lang="fi-FI" sz="2000" dirty="0">
              <a:solidFill>
                <a:srgbClr val="FFC000"/>
              </a:solidFill>
              <a:latin typeface="Fira Sans" panose="020B0503050000020004" pitchFamily="34" charset="0"/>
            </a:endParaRPr>
          </a:p>
          <a:p>
            <a:pPr algn="l">
              <a:spcBef>
                <a:spcPts val="0"/>
              </a:spcBef>
            </a:pPr>
            <a:r>
              <a:rPr lang="fi-FI" sz="2000" b="1" dirty="0">
                <a:solidFill>
                  <a:srgbClr val="FDA586"/>
                </a:solidFill>
                <a:latin typeface="Fira Sans" panose="020B0503050000020004" pitchFamily="34" charset="0"/>
              </a:rPr>
              <a:t>Esimerkiksi</a:t>
            </a:r>
          </a:p>
          <a:p>
            <a:pPr algn="l">
              <a:spcBef>
                <a:spcPts val="0"/>
              </a:spcBef>
            </a:pPr>
            <a:r>
              <a:rPr lang="fi-FI" sz="2000" dirty="0">
                <a:latin typeface="Fira Sans" panose="020B0503050000020004" pitchFamily="34" charset="0"/>
              </a:rPr>
              <a:t>Suurin osa EF-</a:t>
            </a:r>
            <a:r>
              <a:rPr lang="fi-FI" sz="2000" dirty="0" err="1">
                <a:latin typeface="Fira Sans" panose="020B0503050000020004" pitchFamily="34" charset="0"/>
              </a:rPr>
              <a:t>ristiinopiskelusta</a:t>
            </a:r>
            <a:r>
              <a:rPr lang="fi-FI" sz="2000" dirty="0">
                <a:latin typeface="Fira Sans" panose="020B0503050000020004" pitchFamily="34" charset="0"/>
              </a:rPr>
              <a:t> nyt tätä. </a:t>
            </a:r>
          </a:p>
          <a:p>
            <a:endParaRPr lang="fi-FI" dirty="0">
              <a:latin typeface="Fira Sans" panose="020B0503050000020004" pitchFamily="34" charset="0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AC3026B-9193-432B-A313-62CC8AE2D2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1737" y="2248489"/>
            <a:ext cx="3301139" cy="4435867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fi-FI" sz="1700" dirty="0">
                <a:latin typeface="Fira Sans" panose="020B0503050000020004" pitchFamily="34" charset="0"/>
              </a:rPr>
              <a:t>Moduuli/opintojakso on tuotettu yhteisesti, ja sille voivat hakea yhdessä määriteltyihin opiskelijaryhmiin kuuluvat opiskelijat.</a:t>
            </a:r>
          </a:p>
          <a:p>
            <a:pPr algn="l">
              <a:spcBef>
                <a:spcPts val="0"/>
              </a:spcBef>
            </a:pPr>
            <a:endParaRPr lang="fi-FI" sz="1700" dirty="0">
              <a:latin typeface="Fira Sans" panose="020B0503050000020004" pitchFamily="34" charset="0"/>
            </a:endParaRPr>
          </a:p>
          <a:p>
            <a:pPr algn="l">
              <a:spcBef>
                <a:spcPts val="0"/>
              </a:spcBef>
            </a:pPr>
            <a:r>
              <a:rPr lang="fi-FI" sz="1700" dirty="0">
                <a:latin typeface="Fira Sans" panose="020B0503050000020004" pitchFamily="34" charset="0"/>
              </a:rPr>
              <a:t>Useamman oppilaitoksen opettajat yhdessä tiiminä: suunnittelu, toteutus ja arviointiperusteet.</a:t>
            </a:r>
          </a:p>
          <a:p>
            <a:pPr algn="l">
              <a:spcBef>
                <a:spcPts val="0"/>
              </a:spcBef>
            </a:pPr>
            <a:endParaRPr lang="fi-FI" sz="1700" b="1" dirty="0">
              <a:latin typeface="Fira Sans" panose="020B0503050000020004" pitchFamily="34" charset="0"/>
            </a:endParaRPr>
          </a:p>
          <a:p>
            <a:pPr algn="l">
              <a:spcBef>
                <a:spcPts val="0"/>
              </a:spcBef>
            </a:pPr>
            <a:r>
              <a:rPr lang="fi-FI" sz="1700" b="1" dirty="0">
                <a:solidFill>
                  <a:srgbClr val="FDA586"/>
                </a:solidFill>
                <a:latin typeface="Fira Sans" panose="020B0503050000020004" pitchFamily="34" charset="0"/>
              </a:rPr>
              <a:t>Esimerkiksi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1700" dirty="0">
                <a:latin typeface="Fira Sans" panose="020B0503050000020004" pitchFamily="34" charset="0"/>
              </a:rPr>
              <a:t>Näkökulmia hyvinvointiin ja hyvinvointivalmennukseen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1700" dirty="0">
                <a:latin typeface="Fira Sans" panose="020B0503050000020004" pitchFamily="34" charset="0"/>
              </a:rPr>
              <a:t>Tiedot, taidot ja metodit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1700" dirty="0">
                <a:latin typeface="Fira Sans" panose="020B0503050000020004" pitchFamily="34" charset="0"/>
              </a:rPr>
              <a:t>EF-yrittäjyysopinnot</a:t>
            </a:r>
          </a:p>
          <a:p>
            <a:endParaRPr lang="fi-FI" sz="1700" dirty="0">
              <a:latin typeface="Fira Sans" panose="020B0503050000020004" pitchFamily="34" charset="0"/>
            </a:endParaRP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E544FCE-792B-4638-AC87-421F5CA938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99895" y="2247661"/>
            <a:ext cx="3223259" cy="4133066"/>
          </a:xfrm>
        </p:spPr>
        <p:txBody>
          <a:bodyPr>
            <a:noAutofit/>
          </a:bodyPr>
          <a:lstStyle/>
          <a:p>
            <a:pPr algn="l"/>
            <a:r>
              <a:rPr lang="fi-FI" sz="1600" dirty="0">
                <a:latin typeface="Fira Sans" panose="020B0503050000020004" pitchFamily="34" charset="0"/>
              </a:rPr>
              <a:t>Rinnakkaisalojen sisällöltään </a:t>
            </a:r>
            <a:br>
              <a:rPr lang="fi-FI" sz="1600" dirty="0">
                <a:latin typeface="Fira Sans" panose="020B0503050000020004" pitchFamily="34" charset="0"/>
              </a:rPr>
            </a:br>
            <a:r>
              <a:rPr lang="fi-FI" sz="1600" dirty="0">
                <a:latin typeface="Fira Sans" panose="020B0503050000020004" pitchFamily="34" charset="0"/>
              </a:rPr>
              <a:t>tarpeeksi samankaltaisia ja toisensa korvaavia opintoja </a:t>
            </a:r>
            <a:br>
              <a:rPr lang="fi-FI" sz="1600" dirty="0">
                <a:latin typeface="Fira Sans" panose="020B0503050000020004" pitchFamily="34" charset="0"/>
              </a:rPr>
            </a:br>
            <a:r>
              <a:rPr lang="fi-FI" sz="1600" dirty="0">
                <a:latin typeface="Fira Sans" panose="020B0503050000020004" pitchFamily="34" charset="0"/>
              </a:rPr>
              <a:t>EF-oppilaitoksissa.</a:t>
            </a:r>
          </a:p>
          <a:p>
            <a:pPr algn="l"/>
            <a:r>
              <a:rPr lang="fi-FI" sz="1600" dirty="0">
                <a:latin typeface="Fira Sans" panose="020B0503050000020004" pitchFamily="34" charset="0"/>
              </a:rPr>
              <a:t>Moduulit/opintojaksot ovat vaihtoehtoisia osaamiskokonaisuuksia.</a:t>
            </a:r>
          </a:p>
          <a:p>
            <a:pPr algn="l"/>
            <a:r>
              <a:rPr lang="fi-FI" sz="1600" dirty="0">
                <a:latin typeface="Fira Sans" panose="020B0503050000020004" pitchFamily="34" charset="0"/>
              </a:rPr>
              <a:t>Opiskelija valitsee </a:t>
            </a:r>
            <a:r>
              <a:rPr lang="fi-FI" sz="1600" dirty="0" err="1">
                <a:latin typeface="Fira Sans" panose="020B0503050000020004" pitchFamily="34" charset="0"/>
              </a:rPr>
              <a:t>HOPSin</a:t>
            </a:r>
            <a:r>
              <a:rPr lang="fi-FI" sz="1600" dirty="0">
                <a:latin typeface="Fira Sans" panose="020B0503050000020004" pitchFamily="34" charset="0"/>
              </a:rPr>
              <a:t>/</a:t>
            </a:r>
            <a:r>
              <a:rPr lang="fi-FI" sz="1600" dirty="0" err="1">
                <a:latin typeface="Fira Sans" panose="020B0503050000020004" pitchFamily="34" charset="0"/>
              </a:rPr>
              <a:t>HEKSin</a:t>
            </a:r>
            <a:r>
              <a:rPr lang="fi-FI" sz="1600" dirty="0">
                <a:latin typeface="Fira Sans" panose="020B0503050000020004" pitchFamily="34" charset="0"/>
              </a:rPr>
              <a:t>/</a:t>
            </a:r>
            <a:r>
              <a:rPr lang="fi-FI" sz="1600" dirty="0" err="1">
                <a:latin typeface="Fira Sans" panose="020B0503050000020004" pitchFamily="34" charset="0"/>
              </a:rPr>
              <a:t>HOKSin</a:t>
            </a:r>
            <a:r>
              <a:rPr lang="fi-FI" sz="1600" dirty="0">
                <a:latin typeface="Fira Sans" panose="020B0503050000020004" pitchFamily="34" charset="0"/>
              </a:rPr>
              <a:t> mukaan, minkä oppilaitoksen tarjonnasta hankkii osaamisensa.</a:t>
            </a:r>
            <a:br>
              <a:rPr lang="fi-FI" sz="1600" dirty="0">
                <a:latin typeface="Fira Sans" panose="020B0503050000020004" pitchFamily="34" charset="0"/>
              </a:rPr>
            </a:br>
            <a:endParaRPr lang="fi-FI" sz="1600" dirty="0">
              <a:latin typeface="Fira Sans" panose="020B0503050000020004" pitchFamily="34" charset="0"/>
            </a:endParaRPr>
          </a:p>
          <a:p>
            <a:pPr algn="l">
              <a:spcBef>
                <a:spcPts val="0"/>
              </a:spcBef>
            </a:pPr>
            <a:r>
              <a:rPr lang="fi-FI" sz="1600" b="1" dirty="0">
                <a:solidFill>
                  <a:srgbClr val="FDA586"/>
                </a:solidFill>
                <a:latin typeface="Fira Sans" panose="020B0503050000020004" pitchFamily="34" charset="0"/>
              </a:rPr>
              <a:t>Esimerkiksi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1600" dirty="0">
                <a:latin typeface="Fira Sans" panose="020B0503050000020004" pitchFamily="34" charset="0"/>
              </a:rPr>
              <a:t>Potentiaalia esim. ICT-alalla</a:t>
            </a:r>
          </a:p>
          <a:p>
            <a:pPr algn="l"/>
            <a:endParaRPr lang="fi-FI" sz="1600" dirty="0">
              <a:latin typeface="Fira Sans" panose="020B0503050000020004" pitchFamily="34" charset="0"/>
            </a:endParaRP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9CFC523-3E52-4564-88BF-2D908BE30A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7940" y="1811100"/>
            <a:ext cx="3640464" cy="470693"/>
          </a:xfrm>
        </p:spPr>
        <p:txBody>
          <a:bodyPr>
            <a:normAutofit/>
          </a:bodyPr>
          <a:lstStyle/>
          <a:p>
            <a:r>
              <a:rPr lang="fi-FI" dirty="0">
                <a:latin typeface="Fira Sans Black" panose="020B0A03050000020004" pitchFamily="34" charset="0"/>
              </a:rPr>
              <a:t>”Perinteinen” </a:t>
            </a:r>
            <a:r>
              <a:rPr lang="fi-FI" dirty="0" err="1">
                <a:latin typeface="Fira Sans Black" panose="020B0A03050000020004" pitchFamily="34" charset="0"/>
              </a:rPr>
              <a:t>ristiinopiskelu</a:t>
            </a:r>
            <a:endParaRPr lang="fi-FI" dirty="0">
              <a:latin typeface="Fira Sans Black" panose="020B0A03050000020004" pitchFamily="34" charset="0"/>
            </a:endParaRP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B9267589-6773-4348-86B4-061FD6217A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7093" y="1811100"/>
            <a:ext cx="2081483" cy="470692"/>
          </a:xfrm>
        </p:spPr>
        <p:txBody>
          <a:bodyPr>
            <a:normAutofit/>
          </a:bodyPr>
          <a:lstStyle/>
          <a:p>
            <a:r>
              <a:rPr lang="fi-FI" dirty="0">
                <a:latin typeface="Fira Sans Black" panose="020B0A03050000020004" pitchFamily="34" charset="0"/>
              </a:rPr>
              <a:t>Yhteistuotanto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C082FDCC-3DCC-4F04-8D32-71134F6A4EB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16937" y="1803847"/>
            <a:ext cx="1968291" cy="496565"/>
          </a:xfrm>
        </p:spPr>
        <p:txBody>
          <a:bodyPr>
            <a:normAutofit/>
          </a:bodyPr>
          <a:lstStyle/>
          <a:p>
            <a:r>
              <a:rPr lang="fi-FI" dirty="0">
                <a:latin typeface="Fira Sans Black" panose="020B0A03050000020004" pitchFamily="34" charset="0"/>
              </a:rPr>
              <a:t>Vaihtoehto</a:t>
            </a:r>
          </a:p>
        </p:txBody>
      </p:sp>
      <p:grpSp>
        <p:nvGrpSpPr>
          <p:cNvPr id="8" name="Ryhmä 20">
            <a:extLst>
              <a:ext uri="{FF2B5EF4-FFF2-40B4-BE49-F238E27FC236}">
                <a16:creationId xmlns:a16="http://schemas.microsoft.com/office/drawing/2014/main" id="{3EA5BCD3-B95A-37D3-2ED2-909909F514F6}"/>
              </a:ext>
            </a:extLst>
          </p:cNvPr>
          <p:cNvGrpSpPr/>
          <p:nvPr/>
        </p:nvGrpSpPr>
        <p:grpSpPr>
          <a:xfrm>
            <a:off x="1714587" y="911346"/>
            <a:ext cx="8396938" cy="899754"/>
            <a:chOff x="1714588" y="1684850"/>
            <a:chExt cx="8396938" cy="899754"/>
          </a:xfrm>
        </p:grpSpPr>
        <p:cxnSp>
          <p:nvCxnSpPr>
            <p:cNvPr id="9" name="Suora yhdysviiva 17">
              <a:extLst>
                <a:ext uri="{FF2B5EF4-FFF2-40B4-BE49-F238E27FC236}">
                  <a16:creationId xmlns:a16="http://schemas.microsoft.com/office/drawing/2014/main" id="{35B97368-7E56-54CA-563D-A3A9999BB8F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419612" y="2174162"/>
              <a:ext cx="7128580" cy="0"/>
            </a:xfrm>
            <a:prstGeom prst="line">
              <a:avLst/>
            </a:prstGeom>
            <a:ln w="476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i 3">
              <a:extLst>
                <a:ext uri="{FF2B5EF4-FFF2-40B4-BE49-F238E27FC236}">
                  <a16:creationId xmlns:a16="http://schemas.microsoft.com/office/drawing/2014/main" id="{A6584980-7E02-7175-58C3-B8A04B9E3AD3}"/>
                </a:ext>
              </a:extLst>
            </p:cNvPr>
            <p:cNvSpPr/>
            <p:nvPr userDrawn="1"/>
          </p:nvSpPr>
          <p:spPr>
            <a:xfrm>
              <a:off x="1714588" y="1684850"/>
              <a:ext cx="820884" cy="82088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2800" b="1" i="0" dirty="0">
                  <a:solidFill>
                    <a:schemeClr val="tx1"/>
                  </a:solidFill>
                  <a:latin typeface="Fira Sans" panose="020B0503050000020004" pitchFamily="34" charset="0"/>
                </a:rPr>
                <a:t>1</a:t>
              </a:r>
              <a:endParaRPr lang="fi-FI" sz="5400" b="1" i="0" dirty="0">
                <a:solidFill>
                  <a:schemeClr val="tx1"/>
                </a:solidFill>
                <a:latin typeface="Fira Sans" panose="020B0503050000020004" pitchFamily="34" charset="0"/>
              </a:endParaRPr>
            </a:p>
          </p:txBody>
        </p:sp>
        <p:sp>
          <p:nvSpPr>
            <p:cNvPr id="11" name="Ellipsi 18">
              <a:extLst>
                <a:ext uri="{FF2B5EF4-FFF2-40B4-BE49-F238E27FC236}">
                  <a16:creationId xmlns:a16="http://schemas.microsoft.com/office/drawing/2014/main" id="{98DE9F3A-B81A-9D1E-5D95-7BB1E9E66F27}"/>
                </a:ext>
              </a:extLst>
            </p:cNvPr>
            <p:cNvSpPr/>
            <p:nvPr userDrawn="1"/>
          </p:nvSpPr>
          <p:spPr>
            <a:xfrm>
              <a:off x="5297394" y="1760778"/>
              <a:ext cx="820884" cy="82088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2800" b="1" i="0" dirty="0">
                  <a:solidFill>
                    <a:schemeClr val="tx1"/>
                  </a:solidFill>
                  <a:latin typeface="Fira Sans" panose="020B0503050000020004" pitchFamily="34" charset="0"/>
                </a:rPr>
                <a:t>2</a:t>
              </a:r>
              <a:endParaRPr lang="fi-FI" sz="5400" b="1" i="0" dirty="0">
                <a:solidFill>
                  <a:schemeClr val="tx1"/>
                </a:solidFill>
                <a:latin typeface="Fira Sans" panose="020B0503050000020004" pitchFamily="34" charset="0"/>
              </a:endParaRPr>
            </a:p>
          </p:txBody>
        </p:sp>
        <p:sp>
          <p:nvSpPr>
            <p:cNvPr id="12" name="Ellipsi 19">
              <a:extLst>
                <a:ext uri="{FF2B5EF4-FFF2-40B4-BE49-F238E27FC236}">
                  <a16:creationId xmlns:a16="http://schemas.microsoft.com/office/drawing/2014/main" id="{3907F9F0-CDE5-D984-EBF7-07AD4A2E9C93}"/>
                </a:ext>
              </a:extLst>
            </p:cNvPr>
            <p:cNvSpPr/>
            <p:nvPr userDrawn="1"/>
          </p:nvSpPr>
          <p:spPr>
            <a:xfrm>
              <a:off x="9290642" y="1763720"/>
              <a:ext cx="820884" cy="82088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2800" b="1" i="0" dirty="0">
                  <a:solidFill>
                    <a:schemeClr val="tx1"/>
                  </a:solidFill>
                  <a:latin typeface="Fira Sans" panose="020B0503050000020004" pitchFamily="34" charset="0"/>
                </a:rPr>
                <a:t>3</a:t>
              </a:r>
              <a:endParaRPr lang="fi-FI" sz="5400" b="1" i="0" dirty="0">
                <a:solidFill>
                  <a:schemeClr val="tx1"/>
                </a:solidFill>
                <a:latin typeface="Fira Sans" panose="020B05030500000200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E1942A3-6B67-2263-2741-4AFCC224DC72}"/>
              </a:ext>
            </a:extLst>
          </p:cNvPr>
          <p:cNvSpPr txBox="1"/>
          <p:nvPr/>
        </p:nvSpPr>
        <p:spPr>
          <a:xfrm>
            <a:off x="2614636" y="240544"/>
            <a:ext cx="6680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rgbClr val="FDA586"/>
                </a:solidFill>
                <a:effectLst/>
                <a:uLnTx/>
                <a:uFillTx/>
                <a:latin typeface="Fira Sans Black" panose="020B0A03050000020004" pitchFamily="34" charset="0"/>
              </a:rPr>
              <a:t>Ristiinopiskelun kolme mallia</a:t>
            </a:r>
          </a:p>
        </p:txBody>
      </p:sp>
    </p:spTree>
    <p:extLst>
      <p:ext uri="{BB962C8B-B14F-4D97-AF65-F5344CB8AC3E}">
        <p14:creationId xmlns:p14="http://schemas.microsoft.com/office/powerpoint/2010/main" val="385436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3090A-9C4C-114F-9355-6360AD75B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" y="488346"/>
            <a:ext cx="6318101" cy="2328318"/>
          </a:xfrm>
        </p:spPr>
        <p:txBody>
          <a:bodyPr>
            <a:normAutofit fontScale="90000"/>
          </a:bodyPr>
          <a:lstStyle/>
          <a:p>
            <a:r>
              <a:rPr lang="fi-FI" sz="4000" dirty="0"/>
              <a:t>Jyväskylän yliopiston ja Jyväskylän ammattikorkeakoulun kansainvälisille opiskelijoille</a:t>
            </a:r>
            <a:endParaRPr lang="en-FI" sz="4000" dirty="0">
              <a:solidFill>
                <a:srgbClr val="FDA586"/>
              </a:solidFill>
              <a:latin typeface="Fira Sans Black" panose="020B0A03050000020004" pitchFamily="34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44824E29-85A0-B6FE-AEC6-0B22D4F03EB5}"/>
              </a:ext>
            </a:extLst>
          </p:cNvPr>
          <p:cNvSpPr txBox="1">
            <a:spLocks/>
          </p:cNvSpPr>
          <p:nvPr/>
        </p:nvSpPr>
        <p:spPr>
          <a:xfrm>
            <a:off x="403860" y="2609701"/>
            <a:ext cx="6224495" cy="275581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Fira Sans Black" panose="020B05030500000200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fi-FI" sz="7300" dirty="0">
                <a:solidFill>
                  <a:srgbClr val="FDA586"/>
                </a:solidFill>
              </a:rPr>
              <a:t>Integration into </a:t>
            </a:r>
          </a:p>
          <a:p>
            <a:pPr>
              <a:lnSpc>
                <a:spcPct val="110000"/>
              </a:lnSpc>
            </a:pPr>
            <a:r>
              <a:rPr lang="fi-FI" sz="7300" dirty="0">
                <a:solidFill>
                  <a:srgbClr val="FDA586"/>
                </a:solidFill>
              </a:rPr>
              <a:t>the Finnish Society </a:t>
            </a:r>
            <a:br>
              <a:rPr lang="fi-FI" sz="4800" dirty="0">
                <a:solidFill>
                  <a:schemeClr val="accent1"/>
                </a:solidFill>
              </a:rPr>
            </a:br>
            <a:r>
              <a:rPr lang="fi-FI" sz="3400" dirty="0"/>
              <a:t>-opintojakso</a:t>
            </a:r>
            <a:br>
              <a:rPr lang="fi-FI" dirty="0"/>
            </a:br>
            <a:endParaRPr lang="fi-FI" dirty="0"/>
          </a:p>
        </p:txBody>
      </p:sp>
      <p:sp>
        <p:nvSpPr>
          <p:cNvPr id="9" name="Tekstin paikkamerkki 2">
            <a:extLst>
              <a:ext uri="{FF2B5EF4-FFF2-40B4-BE49-F238E27FC236}">
                <a16:creationId xmlns:a16="http://schemas.microsoft.com/office/drawing/2014/main" id="{08FB7805-CC1D-9E4D-89EC-89B8DCD59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66380" y="6345231"/>
            <a:ext cx="4079095" cy="430539"/>
          </a:xfrm>
        </p:spPr>
        <p:txBody>
          <a:bodyPr>
            <a:normAutofit fontScale="92500"/>
          </a:bodyPr>
          <a:lstStyle/>
          <a:p>
            <a:r>
              <a:rPr lang="fi-FI" dirty="0"/>
              <a:t>Yhteistyössä Talent Boostin kanssa</a:t>
            </a:r>
          </a:p>
        </p:txBody>
      </p:sp>
    </p:spTree>
    <p:extLst>
      <p:ext uri="{BB962C8B-B14F-4D97-AF65-F5344CB8AC3E}">
        <p14:creationId xmlns:p14="http://schemas.microsoft.com/office/powerpoint/2010/main" val="212389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13ECC-AB2E-BC94-F854-0913B4767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793" y="2772340"/>
            <a:ext cx="8890413" cy="1646906"/>
          </a:xfrm>
        </p:spPr>
        <p:txBody>
          <a:bodyPr>
            <a:normAutofit/>
          </a:bodyPr>
          <a:lstStyle/>
          <a:p>
            <a:r>
              <a:rPr lang="fi-FI" sz="5400" dirty="0"/>
              <a:t>Palautetta </a:t>
            </a:r>
            <a:r>
              <a:rPr lang="fi-FI" sz="5400" dirty="0" err="1"/>
              <a:t>EduFuturasta</a:t>
            </a:r>
            <a:endParaRPr lang="en-FI" sz="5400" dirty="0"/>
          </a:p>
        </p:txBody>
      </p:sp>
    </p:spTree>
    <p:extLst>
      <p:ext uri="{BB962C8B-B14F-4D97-AF65-F5344CB8AC3E}">
        <p14:creationId xmlns:p14="http://schemas.microsoft.com/office/powerpoint/2010/main" val="217615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31AFE6C4-19A1-14D9-4765-FA980DCB570C}"/>
              </a:ext>
            </a:extLst>
          </p:cNvPr>
          <p:cNvSpPr/>
          <p:nvPr/>
        </p:nvSpPr>
        <p:spPr>
          <a:xfrm>
            <a:off x="1930400" y="5888629"/>
            <a:ext cx="8015810" cy="770573"/>
          </a:xfrm>
          <a:prstGeom prst="roundRect">
            <a:avLst/>
          </a:prstGeom>
          <a:solidFill>
            <a:srgbClr val="ABA0CF"/>
          </a:solidFill>
          <a:ln>
            <a:solidFill>
              <a:srgbClr val="ABA0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DA586"/>
              </a:solidFill>
            </a:endParaRP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304575A5-67E8-DDDF-9D13-FD2BAACBD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191" y="1087985"/>
            <a:ext cx="8701616" cy="689637"/>
          </a:xfrm>
        </p:spPr>
        <p:txBody>
          <a:bodyPr>
            <a:normAutofit/>
          </a:bodyPr>
          <a:lstStyle/>
          <a:p>
            <a:pPr algn="l"/>
            <a:r>
              <a:rPr lang="fi-FI" dirty="0"/>
              <a:t>Kohti vahvoja alueellisia osaamiskeskittymiä</a:t>
            </a:r>
          </a:p>
        </p:txBody>
      </p:sp>
      <p:sp>
        <p:nvSpPr>
          <p:cNvPr id="5" name="Tekstiruutu 2">
            <a:extLst>
              <a:ext uri="{FF2B5EF4-FFF2-40B4-BE49-F238E27FC236}">
                <a16:creationId xmlns:a16="http://schemas.microsoft.com/office/drawing/2014/main" id="{082238B6-40AC-FDAC-5B49-6E524C91B59E}"/>
              </a:ext>
            </a:extLst>
          </p:cNvPr>
          <p:cNvSpPr txBox="1">
            <a:spLocks noGrp="1" noChangeArrowheads="1"/>
          </p:cNvSpPr>
          <p:nvPr>
            <p:ph sz="half" idx="1"/>
          </p:nvPr>
        </p:nvSpPr>
        <p:spPr bwMode="auto">
          <a:xfrm>
            <a:off x="1794933" y="1642731"/>
            <a:ext cx="8602132" cy="412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244A"/>
                </a:solidFill>
                <a:latin typeface="Lexi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244A"/>
                </a:solidFill>
                <a:latin typeface="Lexi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244A"/>
                </a:solidFill>
                <a:latin typeface="Lexi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9pPr>
          </a:lstStyle>
          <a:p>
            <a:pPr marL="285750" indent="-285750" algn="l"/>
            <a:r>
              <a:rPr lang="fi-FI" altLang="fi-FI" sz="1600" dirty="0">
                <a:solidFill>
                  <a:schemeClr val="tx1"/>
                </a:solidFill>
                <a:latin typeface="Fira Sans" panose="020B0503050000020004" pitchFamily="34" charset="0"/>
              </a:rPr>
              <a:t>Kaakkois-Suomen XAMK v. 2017 alusta (Mikkeli, Kouvola, Kotka, Savonlinna)</a:t>
            </a:r>
          </a:p>
          <a:p>
            <a:pPr marL="285750" indent="-285750" algn="l"/>
            <a:r>
              <a:rPr lang="fi-FI" altLang="fi-FI" sz="1600" dirty="0">
                <a:solidFill>
                  <a:schemeClr val="tx1"/>
                </a:solidFill>
                <a:latin typeface="Fira Sans" panose="020B0503050000020004" pitchFamily="34" charset="0"/>
              </a:rPr>
              <a:t>Tampereen T3 -hanke (Tampereen yliopisto, TTY, TAMK + SAMK, SeAMK)</a:t>
            </a:r>
          </a:p>
          <a:p>
            <a:pPr marL="285750" indent="-285750" algn="l"/>
            <a:r>
              <a:rPr lang="fi-FI" altLang="fi-FI" sz="1600" dirty="0">
                <a:solidFill>
                  <a:schemeClr val="tx1"/>
                </a:solidFill>
                <a:latin typeface="Fira Sans" panose="020B0503050000020004" pitchFamily="34" charset="0"/>
              </a:rPr>
              <a:t>Lahden ”yliopisto”-hanke (LUT, Lahden amk, Saimaan amk) muodostavat yhteisen konsernin, jossa syntyy kahdella paikkakunnalla (Lahti ja Lappeenranta) toimiva yliopisto </a:t>
            </a:r>
          </a:p>
          <a:p>
            <a:pPr marL="285750" indent="-285750" algn="l"/>
            <a:r>
              <a:rPr lang="fi-FI" altLang="fi-FI" sz="1600" dirty="0">
                <a:solidFill>
                  <a:schemeClr val="tx1"/>
                </a:solidFill>
                <a:latin typeface="Fira Sans" panose="020B0503050000020004" pitchFamily="34" charset="0"/>
              </a:rPr>
              <a:t>Kuopion korkeakoulujen (Itä-Suomen yliopisto+ Savonia amk+ Kuopion ammatillisen koulutuksen kuntayhtymä) </a:t>
            </a:r>
          </a:p>
          <a:p>
            <a:pPr marL="285750" indent="-285750" algn="l"/>
            <a:r>
              <a:rPr lang="fi-FI" altLang="fi-FI" sz="1600" dirty="0">
                <a:solidFill>
                  <a:schemeClr val="tx1"/>
                </a:solidFill>
                <a:latin typeface="Fira Sans" panose="020B0503050000020004" pitchFamily="34" charset="0"/>
              </a:rPr>
              <a:t>Vaasan korkeakoulujen yhteistyö (Vaasan yliopisto, VAMK sekä YH Novia)</a:t>
            </a:r>
          </a:p>
          <a:p>
            <a:pPr marL="285750" indent="-285750" algn="l"/>
            <a:r>
              <a:rPr lang="fi-FI" altLang="fi-FI" sz="1600" dirty="0">
                <a:solidFill>
                  <a:schemeClr val="tx1"/>
                </a:solidFill>
                <a:latin typeface="Fira Sans" panose="020B0503050000020004" pitchFamily="34" charset="0"/>
              </a:rPr>
              <a:t>Oulun korkeakoulujen (Oulun yliopisto + OAMK) </a:t>
            </a:r>
          </a:p>
          <a:p>
            <a:pPr marL="285750" indent="-285750" algn="l"/>
            <a:r>
              <a:rPr lang="fi-FI" altLang="fi-FI" sz="1600" dirty="0">
                <a:solidFill>
                  <a:schemeClr val="tx1"/>
                </a:solidFill>
                <a:latin typeface="Fira Sans" panose="020B0503050000020004" pitchFamily="34" charset="0"/>
              </a:rPr>
              <a:t>Lapin korkeakoulukonserni (Lapin yliopisto ja Lapin amk)</a:t>
            </a:r>
          </a:p>
          <a:p>
            <a:pPr marL="285750" indent="-285750" algn="l"/>
            <a:r>
              <a:rPr lang="fi-FI" altLang="fi-FI" sz="1600" dirty="0">
                <a:solidFill>
                  <a:schemeClr val="tx1"/>
                </a:solidFill>
                <a:latin typeface="Fira Sans" panose="020B0503050000020004" pitchFamily="34" charset="0"/>
              </a:rPr>
              <a:t>Turun korkeakoulujen yhteinen kampuskeskittymä (TY, Åbo Akademi, TUAMK)</a:t>
            </a:r>
          </a:p>
          <a:p>
            <a:pPr marL="285750" indent="-285750" algn="l"/>
            <a:r>
              <a:rPr lang="fi-FI" altLang="fi-FI" sz="1600" dirty="0">
                <a:solidFill>
                  <a:schemeClr val="tx1"/>
                </a:solidFill>
                <a:latin typeface="Fira Sans" panose="020B0503050000020004" pitchFamily="34" charset="0"/>
              </a:rPr>
              <a:t>Kajaanin amk ja ammatillinen koulutus samaan konserniin</a:t>
            </a:r>
          </a:p>
          <a:p>
            <a:pPr marL="285750" indent="-285750" algn="l"/>
            <a:r>
              <a:rPr lang="fi-FI" altLang="fi-FI" sz="1600" dirty="0">
                <a:solidFill>
                  <a:schemeClr val="tx1"/>
                </a:solidFill>
                <a:latin typeface="Fira Sans" panose="020B0503050000020004" pitchFamily="34" charset="0"/>
              </a:rPr>
              <a:t>Pääkaupunkiseudun amkien strateginen liittouma (Haaga-Helia, Laurea, Metropolia)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D3454A3B-0254-674C-7A23-CB0219ED4727}"/>
              </a:ext>
            </a:extLst>
          </p:cNvPr>
          <p:cNvSpPr txBox="1"/>
          <p:nvPr/>
        </p:nvSpPr>
        <p:spPr>
          <a:xfrm>
            <a:off x="2166195" y="5926723"/>
            <a:ext cx="78596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altLang="fi-FI" b="1" dirty="0">
                <a:solidFill>
                  <a:srgbClr val="00244A"/>
                </a:solidFill>
                <a:latin typeface="Fira Sans" panose="020B0503050000020004" pitchFamily="34" charset="0"/>
              </a:rPr>
              <a:t>Jyväskylän EduFutura-yhteistyö (JYU, JAMK, Gradia)</a:t>
            </a:r>
          </a:p>
          <a:p>
            <a:r>
              <a:rPr lang="fi-FI" altLang="fi-FI" b="1" dirty="0">
                <a:solidFill>
                  <a:srgbClr val="00244A"/>
                </a:solidFill>
                <a:latin typeface="Fira Sans" panose="020B0503050000020004" pitchFamily="34" charset="0"/>
              </a:rPr>
              <a:t>Yhteisössämme koko 2. aste (lukio ja ammatillinen) sekä korkeakoulut </a:t>
            </a:r>
          </a:p>
          <a:p>
            <a:endParaRPr lang="fi-FI" sz="1600" dirty="0">
              <a:solidFill>
                <a:srgbClr val="00244A"/>
              </a:solidFill>
            </a:endParaRPr>
          </a:p>
        </p:txBody>
      </p:sp>
      <p:pic>
        <p:nvPicPr>
          <p:cNvPr id="10" name="Picture 9" descr="A green map with red circles&#10;&#10;Description automatically generated">
            <a:extLst>
              <a:ext uri="{FF2B5EF4-FFF2-40B4-BE49-F238E27FC236}">
                <a16:creationId xmlns:a16="http://schemas.microsoft.com/office/drawing/2014/main" id="{256D9087-03CB-BDBC-93A1-6F35EAA82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651" y="870697"/>
            <a:ext cx="2923809" cy="39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1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2EABF8-6943-4188-A4DC-7C0F19CD9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474" y="539749"/>
            <a:ext cx="5907225" cy="739775"/>
          </a:xfrm>
        </p:spPr>
        <p:txBody>
          <a:bodyPr/>
          <a:lstStyle/>
          <a:p>
            <a:r>
              <a:rPr lang="fi-FI" dirty="0"/>
              <a:t>Opiskelijapalautetta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E5A0442-286B-4B62-895E-5BA76A46011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5474" y="1279524"/>
            <a:ext cx="6440625" cy="5362575"/>
          </a:xfrm>
        </p:spPr>
        <p:txBody>
          <a:bodyPr>
            <a:noAutofit/>
          </a:bodyPr>
          <a:lstStyle/>
          <a:p>
            <a:pPr marL="358775" indent="-3587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Kiinnostus jatko-opiskeluun kasvanut</a:t>
            </a:r>
          </a:p>
          <a:p>
            <a:pPr marL="358775" indent="-3587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Tärkeää tietoa siitä, haluaako hakeutua tälle alalle jatko-opintoihin</a:t>
            </a:r>
          </a:p>
          <a:p>
            <a:pPr marL="358775" indent="-3587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Mielenkiintoinen opintotarjonta</a:t>
            </a:r>
          </a:p>
          <a:p>
            <a:pPr marL="358775" indent="-3587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Mukavaa vastapainoa oman alan opinnoille</a:t>
            </a:r>
          </a:p>
          <a:p>
            <a:pPr marL="358775" indent="-358775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Loistava konsepti</a:t>
            </a:r>
            <a:br>
              <a:rPr lang="fi-FI" sz="1800" dirty="0">
                <a:solidFill>
                  <a:schemeClr val="bg1"/>
                </a:solidFill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sz="1800" dirty="0">
              <a:solidFill>
                <a:schemeClr val="bg1"/>
              </a:solidFill>
              <a:latin typeface="Fira Sans" panose="020B050305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8775" indent="-358775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Ilmoittautumisen ohjeistusta tulisi selkeyttää</a:t>
            </a:r>
          </a:p>
          <a:p>
            <a:pPr marL="360363" indent="-360363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Työmäärä opintojaksolla tulisi esitellä tarkemmin, esimerkiksi tunteina, myös tasapuolisuus työmäärässä</a:t>
            </a:r>
          </a:p>
          <a:p>
            <a:pPr marL="360363" indent="-360363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Enemmän käytännön tietoa ja esimerkkejä siitä, millaista opiskelu on milläkin alalla</a:t>
            </a:r>
          </a:p>
          <a:p>
            <a:pPr marL="360363" indent="-36036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Lisää tiedottamista opinnoista ja eri vaihtoehdoista</a:t>
            </a:r>
            <a:endParaRPr lang="fi-FI" sz="1800" dirty="0">
              <a:solidFill>
                <a:schemeClr val="bg1"/>
              </a:solidFill>
              <a:latin typeface="Fira Sans" panose="020B0503050000020004" pitchFamily="34" charset="0"/>
            </a:endParaRPr>
          </a:p>
          <a:p>
            <a:pPr marL="358775" indent="-358775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fi-FI" sz="1800" dirty="0">
              <a:solidFill>
                <a:schemeClr val="bg1"/>
              </a:solidFill>
              <a:latin typeface="Fira Sans" panose="020B050305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sz="18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44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D198F992-C3BC-623C-F7E5-BF87554E8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3" y="504825"/>
            <a:ext cx="5726747" cy="765810"/>
          </a:xfrm>
        </p:spPr>
        <p:txBody>
          <a:bodyPr>
            <a:noAutofit/>
          </a:bodyPr>
          <a:lstStyle/>
          <a:p>
            <a:r>
              <a:rPr lang="fi-FI" sz="3600" dirty="0"/>
              <a:t>Henkilöstön palautetta</a:t>
            </a:r>
            <a:endParaRPr lang="fi-FI" sz="3600" dirty="0">
              <a:latin typeface="Fira Sans Black" panose="020B0A03050000020004" pitchFamily="34" charset="0"/>
            </a:endParaRPr>
          </a:p>
        </p:txBody>
      </p:sp>
      <p:sp>
        <p:nvSpPr>
          <p:cNvPr id="2" name="Tekstin paikkamerkki 2">
            <a:extLst>
              <a:ext uri="{FF2B5EF4-FFF2-40B4-BE49-F238E27FC236}">
                <a16:creationId xmlns:a16="http://schemas.microsoft.com/office/drawing/2014/main" id="{B9503804-B15E-DD77-1CC5-F52E72BE71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1813" y="1461135"/>
            <a:ext cx="6463347" cy="45739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58775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244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Koen, että oppilaitoksemme hyötyy EF-yhteistyöstä 72 %</a:t>
            </a:r>
          </a:p>
          <a:p>
            <a:pPr marL="358775" indent="-358775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244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Koen, </a:t>
            </a:r>
            <a:r>
              <a:rPr lang="fi-FI" sz="1800" dirty="0">
                <a:solidFill>
                  <a:srgbClr val="00244A"/>
                </a:solidFill>
              </a:rPr>
              <a:t>että opiskelijamme hyötyvät EF-yhteistyöstä 69 %</a:t>
            </a:r>
            <a:endParaRPr lang="fi-FI" sz="1800" dirty="0">
              <a:solidFill>
                <a:srgbClr val="00244A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8775" indent="-358775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244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Olen </a:t>
            </a:r>
            <a:r>
              <a:rPr lang="fi-FI" sz="1800" dirty="0">
                <a:solidFill>
                  <a:srgbClr val="00244A"/>
                </a:solidFill>
              </a:rPr>
              <a:t>oppinut uusia asioita 65 %</a:t>
            </a:r>
            <a:endParaRPr lang="fi-FI" sz="1800" dirty="0">
              <a:solidFill>
                <a:srgbClr val="00244A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8775" indent="-358775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244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EduFutura </a:t>
            </a:r>
            <a:r>
              <a:rPr lang="fi-FI" sz="1800" dirty="0">
                <a:solidFill>
                  <a:srgbClr val="00244A"/>
                </a:solidFill>
              </a:rPr>
              <a:t>on rikastuttanut työtäni 56 %</a:t>
            </a:r>
          </a:p>
          <a:p>
            <a:pPr marL="358775" indent="-358775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fi-FI" sz="1800" dirty="0">
              <a:solidFill>
                <a:srgbClr val="00244A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363" indent="-360363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244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Opintotietojärjestelmien haasteet </a:t>
            </a:r>
            <a:r>
              <a:rPr lang="fi-FI" sz="1800" dirty="0" err="1">
                <a:solidFill>
                  <a:srgbClr val="00244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ristiinopiskelussa</a:t>
            </a:r>
            <a:r>
              <a:rPr lang="fi-FI" sz="1800" dirty="0">
                <a:solidFill>
                  <a:srgbClr val="00244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(Peppi, Sisu, Wilma, Korppi) 47 % </a:t>
            </a:r>
          </a:p>
          <a:p>
            <a:pPr marL="360363" indent="-360363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244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Haku- tai ilmoittautumisprosessin haasteet 40 %</a:t>
            </a:r>
          </a:p>
          <a:p>
            <a:pPr marL="360363" indent="-360363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244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Riittämättömät ohjeistukset </a:t>
            </a:r>
            <a:r>
              <a:rPr lang="fi-FI" sz="1800" dirty="0" err="1">
                <a:solidFill>
                  <a:srgbClr val="00244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ristiinopiskeluun</a:t>
            </a:r>
            <a:r>
              <a:rPr lang="fi-FI" sz="1800" dirty="0">
                <a:solidFill>
                  <a:srgbClr val="00244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liittyen</a:t>
            </a:r>
            <a:br>
              <a:rPr lang="fi-FI" sz="1800" dirty="0">
                <a:solidFill>
                  <a:srgbClr val="00244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1800" dirty="0">
                <a:solidFill>
                  <a:srgbClr val="00244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26 % </a:t>
            </a:r>
          </a:p>
          <a:p>
            <a:pPr marL="360363" indent="-360363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244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Tiedon puute EF-toiminnasta, o</a:t>
            </a:r>
            <a:r>
              <a:rPr lang="fi-FI" sz="1800" dirty="0">
                <a:solidFill>
                  <a:srgbClr val="00244A"/>
                </a:solidFill>
              </a:rPr>
              <a:t>ppilaitosten välisen yhteistyön haasteet  29 %</a:t>
            </a:r>
          </a:p>
          <a:p>
            <a:pPr marL="358775" indent="-358775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fi-FI" sz="1800" dirty="0">
              <a:solidFill>
                <a:srgbClr val="00244A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sz="1800" dirty="0">
              <a:solidFill>
                <a:srgbClr val="0024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88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579AE79-0ACB-4442-9DA6-E2D02DF8E1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183" y="2830469"/>
            <a:ext cx="1877678" cy="575672"/>
          </a:xfrm>
        </p:spPr>
        <p:txBody>
          <a:bodyPr/>
          <a:lstStyle/>
          <a:p>
            <a:r>
              <a:rPr lang="fi-FI" sz="3600" dirty="0"/>
              <a:t>Kiitos!</a:t>
            </a: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881FC3F8-570B-D374-4F9D-5E697446A251}"/>
              </a:ext>
            </a:extLst>
          </p:cNvPr>
          <p:cNvSpPr txBox="1">
            <a:spLocks/>
          </p:cNvSpPr>
          <p:nvPr/>
        </p:nvSpPr>
        <p:spPr>
          <a:xfrm>
            <a:off x="750031" y="3748514"/>
            <a:ext cx="5021262" cy="19238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4800" dirty="0">
                <a:latin typeface="Fira Sans Black" panose="020B0A03050000020004" pitchFamily="34" charset="0"/>
              </a:rPr>
              <a:t>SHARING </a:t>
            </a:r>
          </a:p>
          <a:p>
            <a:r>
              <a:rPr lang="fi-FI" sz="4800" dirty="0">
                <a:latin typeface="Fira Sans Black" panose="020B0A03050000020004" pitchFamily="34" charset="0"/>
              </a:rPr>
              <a:t>THE KNOWLEDGE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03F088-6A9B-A1C1-DC8A-D6C2AF0050D9}"/>
              </a:ext>
            </a:extLst>
          </p:cNvPr>
          <p:cNvSpPr txBox="1"/>
          <p:nvPr/>
        </p:nvSpPr>
        <p:spPr>
          <a:xfrm>
            <a:off x="8150243" y="5964674"/>
            <a:ext cx="40417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600" dirty="0">
                <a:latin typeface="Fira Sans Black" panose="020B0A03050000020004" pitchFamily="34" charset="0"/>
              </a:rPr>
              <a:t>www.edufutura.fi</a:t>
            </a:r>
          </a:p>
        </p:txBody>
      </p:sp>
    </p:spTree>
    <p:extLst>
      <p:ext uri="{BB962C8B-B14F-4D97-AF65-F5344CB8AC3E}">
        <p14:creationId xmlns:p14="http://schemas.microsoft.com/office/powerpoint/2010/main" val="390277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9C8CC63F-8275-57D5-9CA2-5E1BD5EA2356}"/>
              </a:ext>
            </a:extLst>
          </p:cNvPr>
          <p:cNvSpPr txBox="1">
            <a:spLocks/>
          </p:cNvSpPr>
          <p:nvPr/>
        </p:nvSpPr>
        <p:spPr>
          <a:xfrm>
            <a:off x="335807" y="677857"/>
            <a:ext cx="5726747" cy="297053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Fira Sans" panose="020B0603050000020004" pitchFamily="34" charset="0"/>
                <a:ea typeface="Fira Sans" panose="020B0603050000020004" pitchFamily="34" charset="0"/>
                <a:cs typeface="+mj-cs"/>
              </a:defRPr>
            </a:lvl1pPr>
          </a:lstStyle>
          <a:p>
            <a:r>
              <a:rPr lang="fi-FI" sz="4000" dirty="0" err="1">
                <a:latin typeface="Fira Sans Black" panose="020B0A03050000020004" pitchFamily="34" charset="0"/>
              </a:rPr>
              <a:t>EduFutura</a:t>
            </a:r>
            <a:r>
              <a:rPr lang="fi-FI" sz="4000" dirty="0">
                <a:latin typeface="Fira Sans Black" panose="020B0A03050000020004" pitchFamily="34" charset="0"/>
              </a:rPr>
              <a:t> Jyväskylä on oppimisen, tutkimuksen ja kehittämisen osaamiskeskittymä</a:t>
            </a:r>
            <a:r>
              <a:rPr lang="fi-FI" dirty="0">
                <a:latin typeface="Fira Sans Black" panose="020B0A03050000020004" pitchFamily="34" charset="0"/>
              </a:rPr>
              <a:t>.</a:t>
            </a:r>
          </a:p>
        </p:txBody>
      </p:sp>
      <p:pic>
        <p:nvPicPr>
          <p:cNvPr id="5" name="Kuva 6">
            <a:extLst>
              <a:ext uri="{FF2B5EF4-FFF2-40B4-BE49-F238E27FC236}">
                <a16:creationId xmlns:a16="http://schemas.microsoft.com/office/drawing/2014/main" id="{739CC477-F54E-4A8A-D617-9208005CC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44" y="3771726"/>
            <a:ext cx="2876323" cy="719385"/>
          </a:xfrm>
          <a:prstGeom prst="rect">
            <a:avLst/>
          </a:prstGeom>
        </p:spPr>
      </p:pic>
      <p:pic>
        <p:nvPicPr>
          <p:cNvPr id="6" name="Kuva 7">
            <a:extLst>
              <a:ext uri="{FF2B5EF4-FFF2-40B4-BE49-F238E27FC236}">
                <a16:creationId xmlns:a16="http://schemas.microsoft.com/office/drawing/2014/main" id="{2853ADCB-40C9-A181-BB9B-5F76FD331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44" y="4997561"/>
            <a:ext cx="2528331" cy="1264166"/>
          </a:xfrm>
          <a:prstGeom prst="rect">
            <a:avLst/>
          </a:prstGeom>
        </p:spPr>
      </p:pic>
      <p:pic>
        <p:nvPicPr>
          <p:cNvPr id="7" name="Kuva 8">
            <a:extLst>
              <a:ext uri="{FF2B5EF4-FFF2-40B4-BE49-F238E27FC236}">
                <a16:creationId xmlns:a16="http://schemas.microsoft.com/office/drawing/2014/main" id="{EFEA438C-F381-F486-5C37-D00FE558A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008" y="4236894"/>
            <a:ext cx="2222576" cy="139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1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13ECC-AB2E-BC94-F854-0913B4767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514" y="2859881"/>
            <a:ext cx="9602972" cy="1646906"/>
          </a:xfrm>
        </p:spPr>
        <p:txBody>
          <a:bodyPr>
            <a:noAutofit/>
          </a:bodyPr>
          <a:lstStyle/>
          <a:p>
            <a:r>
              <a:rPr lang="fi-FI" sz="5400" dirty="0" err="1"/>
              <a:t>EduFutura</a:t>
            </a:r>
            <a:r>
              <a:rPr lang="fi-FI" sz="5400" dirty="0"/>
              <a:t>-strategiat, kärkialat ja yhteistyömalli</a:t>
            </a:r>
            <a:endParaRPr lang="en-FI" sz="5400" dirty="0"/>
          </a:p>
        </p:txBody>
      </p:sp>
    </p:spTree>
    <p:extLst>
      <p:ext uri="{BB962C8B-B14F-4D97-AF65-F5344CB8AC3E}">
        <p14:creationId xmlns:p14="http://schemas.microsoft.com/office/powerpoint/2010/main" val="64479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D198F992-C3BC-623C-F7E5-BF87554E8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2" y="666750"/>
            <a:ext cx="5726747" cy="765810"/>
          </a:xfrm>
        </p:spPr>
        <p:txBody>
          <a:bodyPr>
            <a:noAutofit/>
          </a:bodyPr>
          <a:lstStyle/>
          <a:p>
            <a:r>
              <a:rPr lang="fi-FI" sz="3600" dirty="0" err="1"/>
              <a:t>EduFutura</a:t>
            </a:r>
            <a:r>
              <a:rPr lang="fi-FI" sz="3600" dirty="0"/>
              <a:t>-strategiat</a:t>
            </a:r>
            <a:endParaRPr lang="fi-FI" sz="3600" dirty="0">
              <a:latin typeface="Fira Sans Black" panose="020B0A03050000020004" pitchFamily="34" charset="0"/>
            </a:endParaRPr>
          </a:p>
        </p:txBody>
      </p:sp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8FBC4F9E-ED44-4D9E-50C4-38A1066EB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1813" y="1432560"/>
            <a:ext cx="5919788" cy="5034987"/>
          </a:xfrm>
        </p:spPr>
        <p:txBody>
          <a:bodyPr>
            <a:normAutofit lnSpcReduction="10000"/>
          </a:bodyPr>
          <a:lstStyle/>
          <a:p>
            <a:r>
              <a:rPr lang="fi-FI" dirty="0">
                <a:solidFill>
                  <a:srgbClr val="00244A"/>
                </a:solidFill>
                <a:latin typeface="Fira Sans" panose="020B0503050000020004" pitchFamily="34" charset="0"/>
              </a:rPr>
              <a:t>EduFutura-strategia 2020 – 2024 visio</a:t>
            </a:r>
          </a:p>
          <a:p>
            <a:r>
              <a:rPr lang="fi-FI" sz="2000" b="1" dirty="0">
                <a:solidFill>
                  <a:srgbClr val="00244A"/>
                </a:solidFill>
                <a:latin typeface="Fira Sans" panose="020B0503050000020004" pitchFamily="34" charset="0"/>
              </a:rPr>
              <a:t>EduFutura luo merkityksellistä osaamista </a:t>
            </a:r>
            <a:br>
              <a:rPr lang="fi-FI" sz="2000" b="1" dirty="0">
                <a:solidFill>
                  <a:srgbClr val="00244A"/>
                </a:solidFill>
                <a:latin typeface="Fira Sans" panose="020B0503050000020004" pitchFamily="34" charset="0"/>
              </a:rPr>
            </a:br>
            <a:r>
              <a:rPr lang="fi-FI" sz="2000" b="1" dirty="0">
                <a:solidFill>
                  <a:srgbClr val="00244A"/>
                </a:solidFill>
                <a:latin typeface="Fira Sans" panose="020B0503050000020004" pitchFamily="34" charset="0"/>
              </a:rPr>
              <a:t>ja kilpailukykyä</a:t>
            </a:r>
          </a:p>
          <a:p>
            <a:endParaRPr lang="fi-FI" dirty="0">
              <a:solidFill>
                <a:srgbClr val="00244A"/>
              </a:solidFill>
              <a:latin typeface="Fira Sans" panose="020B0503050000020004" pitchFamily="34" charset="0"/>
            </a:endParaRPr>
          </a:p>
          <a:p>
            <a:r>
              <a:rPr lang="fi-FI" dirty="0">
                <a:solidFill>
                  <a:srgbClr val="00244A"/>
                </a:solidFill>
                <a:latin typeface="Fira Sans" panose="020B0503050000020004" pitchFamily="34" charset="0"/>
              </a:rPr>
              <a:t>EduFutura-yrittäjyysyhteistyön strategiset tavoitteet ja visio 2021 – 2024</a:t>
            </a:r>
          </a:p>
          <a:p>
            <a:r>
              <a:rPr lang="fi-FI" b="1" dirty="0">
                <a:solidFill>
                  <a:srgbClr val="00244A"/>
                </a:solidFill>
                <a:latin typeface="Fira Sans" panose="020B0503050000020004" pitchFamily="34" charset="0"/>
              </a:rPr>
              <a:t>EduFuturan opiskelijoilla ja henkilökunnalla on yrittäjämäinen asenne ja Suomen parhaat mahdollisuudet innovointiin ja yrittäjyyteen</a:t>
            </a:r>
          </a:p>
          <a:p>
            <a:endParaRPr lang="fi-FI" dirty="0">
              <a:solidFill>
                <a:srgbClr val="00244A"/>
              </a:solidFill>
              <a:latin typeface="Fira Sans" panose="020B0503050000020004" pitchFamily="34" charset="0"/>
            </a:endParaRPr>
          </a:p>
          <a:p>
            <a:r>
              <a:rPr lang="fi-FI" dirty="0">
                <a:solidFill>
                  <a:srgbClr val="00244A"/>
                </a:solidFill>
                <a:latin typeface="Fira Sans" panose="020B0503050000020004" pitchFamily="34" charset="0"/>
              </a:rPr>
              <a:t>EduFuturan sote-yhteistyön strategiset tavoitteet ja visio 2022 - 2028</a:t>
            </a:r>
          </a:p>
          <a:p>
            <a:r>
              <a:rPr lang="fi-FI" b="1" i="0" dirty="0">
                <a:solidFill>
                  <a:srgbClr val="00244A"/>
                </a:solidFill>
                <a:effectLst/>
                <a:latin typeface="Fira Sans" panose="020B0503050000020004" pitchFamily="34" charset="0"/>
              </a:rPr>
              <a:t>Monialainen ja monitieteinen yhteistyö on edellytyksenä menestymiselle</a:t>
            </a:r>
          </a:p>
          <a:p>
            <a:endParaRPr lang="fi-FI" dirty="0">
              <a:solidFill>
                <a:srgbClr val="00244A"/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72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31AFE6C4-19A1-14D9-4765-FA980DCB570C}"/>
              </a:ext>
            </a:extLst>
          </p:cNvPr>
          <p:cNvSpPr/>
          <p:nvPr/>
        </p:nvSpPr>
        <p:spPr>
          <a:xfrm>
            <a:off x="3456011" y="372599"/>
            <a:ext cx="8015810" cy="1268245"/>
          </a:xfrm>
          <a:prstGeom prst="roundRect">
            <a:avLst/>
          </a:prstGeom>
          <a:solidFill>
            <a:srgbClr val="ABA0CF"/>
          </a:solidFill>
          <a:ln>
            <a:solidFill>
              <a:srgbClr val="ABA0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DA586"/>
              </a:solidFill>
            </a:endParaRPr>
          </a:p>
        </p:txBody>
      </p:sp>
      <p:sp>
        <p:nvSpPr>
          <p:cNvPr id="3" name="Suorakulmio: Pyöristetyt kulmat 6">
            <a:extLst>
              <a:ext uri="{FF2B5EF4-FFF2-40B4-BE49-F238E27FC236}">
                <a16:creationId xmlns:a16="http://schemas.microsoft.com/office/drawing/2014/main" id="{81298AB2-35AF-BA63-DAA7-73C17EB8EA64}"/>
              </a:ext>
            </a:extLst>
          </p:cNvPr>
          <p:cNvSpPr/>
          <p:nvPr/>
        </p:nvSpPr>
        <p:spPr>
          <a:xfrm>
            <a:off x="2088095" y="1978599"/>
            <a:ext cx="8015810" cy="1826139"/>
          </a:xfrm>
          <a:prstGeom prst="roundRect">
            <a:avLst/>
          </a:prstGeom>
          <a:solidFill>
            <a:srgbClr val="ABA0CF"/>
          </a:solidFill>
          <a:ln>
            <a:solidFill>
              <a:srgbClr val="ABA0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DA586"/>
              </a:solidFill>
            </a:endParaRPr>
          </a:p>
        </p:txBody>
      </p:sp>
      <p:sp>
        <p:nvSpPr>
          <p:cNvPr id="8" name="Suorakulmio: Pyöristetyt kulmat 6">
            <a:extLst>
              <a:ext uri="{FF2B5EF4-FFF2-40B4-BE49-F238E27FC236}">
                <a16:creationId xmlns:a16="http://schemas.microsoft.com/office/drawing/2014/main" id="{9C63EB60-5881-1074-E131-A88A287165FE}"/>
              </a:ext>
            </a:extLst>
          </p:cNvPr>
          <p:cNvSpPr/>
          <p:nvPr/>
        </p:nvSpPr>
        <p:spPr>
          <a:xfrm>
            <a:off x="772160" y="4100569"/>
            <a:ext cx="7670800" cy="2384832"/>
          </a:xfrm>
          <a:prstGeom prst="roundRect">
            <a:avLst/>
          </a:prstGeom>
          <a:solidFill>
            <a:srgbClr val="ABA0CF"/>
          </a:solidFill>
          <a:ln>
            <a:solidFill>
              <a:srgbClr val="ABA0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DA586"/>
              </a:solidFill>
            </a:endParaRPr>
          </a:p>
        </p:txBody>
      </p:sp>
      <p:sp>
        <p:nvSpPr>
          <p:cNvPr id="9" name="Tekstiruutu 9">
            <a:extLst>
              <a:ext uri="{FF2B5EF4-FFF2-40B4-BE49-F238E27FC236}">
                <a16:creationId xmlns:a16="http://schemas.microsoft.com/office/drawing/2014/main" id="{4C53CE18-C529-054C-986C-9A492FA79930}"/>
              </a:ext>
            </a:extLst>
          </p:cNvPr>
          <p:cNvSpPr txBox="1"/>
          <p:nvPr/>
        </p:nvSpPr>
        <p:spPr>
          <a:xfrm>
            <a:off x="4060929" y="437334"/>
            <a:ext cx="74108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solidFill>
                  <a:srgbClr val="00244A"/>
                </a:solidFill>
                <a:latin typeface="Fira Sans ExtraBold" panose="020B0903050000020004" pitchFamily="34" charset="0"/>
              </a:rPr>
              <a:t>EduFutura Jyväskylä missio</a:t>
            </a:r>
          </a:p>
          <a:p>
            <a:r>
              <a:rPr lang="fi-FI" sz="3600" dirty="0">
                <a:solidFill>
                  <a:schemeClr val="bg1"/>
                </a:solidFill>
                <a:latin typeface="Fira Sans ExtraBold" panose="020B0903050000020004" pitchFamily="34" charset="0"/>
              </a:rPr>
              <a:t>Sharing the knowlegde</a:t>
            </a:r>
          </a:p>
        </p:txBody>
      </p:sp>
      <p:sp>
        <p:nvSpPr>
          <p:cNvPr id="11" name="Tekstiruutu 6">
            <a:extLst>
              <a:ext uri="{FF2B5EF4-FFF2-40B4-BE49-F238E27FC236}">
                <a16:creationId xmlns:a16="http://schemas.microsoft.com/office/drawing/2014/main" id="{81B3D5D0-FD31-55C2-99C1-F4D0E9B7E20B}"/>
              </a:ext>
            </a:extLst>
          </p:cNvPr>
          <p:cNvSpPr txBox="1"/>
          <p:nvPr/>
        </p:nvSpPr>
        <p:spPr>
          <a:xfrm>
            <a:off x="2390554" y="2050412"/>
            <a:ext cx="7410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solidFill>
                  <a:srgbClr val="00244A"/>
                </a:solidFill>
                <a:latin typeface="Fira Sans ExtraBold" panose="020B0903050000020004" pitchFamily="34" charset="0"/>
              </a:rPr>
              <a:t>EduFutura Jyväskylä visio</a:t>
            </a:r>
            <a:endParaRPr lang="fi-FI" sz="3200" dirty="0">
              <a:solidFill>
                <a:srgbClr val="00244A"/>
              </a:solidFill>
              <a:latin typeface="Fira Sans" panose="020B0503050000020004" pitchFamily="34" charset="0"/>
            </a:endParaRPr>
          </a:p>
          <a:p>
            <a:r>
              <a:rPr lang="fi-FI" sz="3600" dirty="0">
                <a:solidFill>
                  <a:schemeClr val="bg1"/>
                </a:solidFill>
                <a:latin typeface="Fira Sans ExtraBold" panose="020B0903050000020004" pitchFamily="34" charset="0"/>
              </a:rPr>
              <a:t>EduFutura luo merkityksellistä osaamista ja kilpailukykyä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1CB9B164-C4E0-0186-2A8B-B0CBC19E545C}"/>
              </a:ext>
            </a:extLst>
          </p:cNvPr>
          <p:cNvSpPr txBox="1"/>
          <p:nvPr/>
        </p:nvSpPr>
        <p:spPr>
          <a:xfrm>
            <a:off x="964494" y="4138823"/>
            <a:ext cx="8286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solidFill>
                  <a:srgbClr val="00244A"/>
                </a:solidFill>
                <a:latin typeface="Fira Sans ExtraBold" panose="020B0903050000020004" pitchFamily="34" charset="0"/>
              </a:rPr>
              <a:t>EduFutura Jyväskylä päätavoitteet</a:t>
            </a:r>
            <a:endParaRPr lang="fi-FI" sz="3200" dirty="0">
              <a:solidFill>
                <a:srgbClr val="00244A"/>
              </a:solidFill>
              <a:latin typeface="Fira Sans" panose="020B0503050000020004" pitchFamily="34" charset="0"/>
            </a:endParaRPr>
          </a:p>
          <a:p>
            <a:r>
              <a:rPr lang="fi-FI" sz="3600" dirty="0">
                <a:solidFill>
                  <a:schemeClr val="bg1"/>
                </a:solidFill>
                <a:latin typeface="Fira Sans ExtraBold" panose="020B0903050000020004" pitchFamily="34" charset="0"/>
              </a:rPr>
              <a:t>Opiskelijalupaus </a:t>
            </a:r>
          </a:p>
          <a:p>
            <a:r>
              <a:rPr lang="fi-FI" sz="3600" dirty="0">
                <a:solidFill>
                  <a:schemeClr val="bg1"/>
                </a:solidFill>
                <a:latin typeface="Fira Sans ExtraBold" panose="020B0903050000020004" pitchFamily="34" charset="0"/>
              </a:rPr>
              <a:t>Yhteiskunnallinen lupaus </a:t>
            </a:r>
          </a:p>
          <a:p>
            <a:r>
              <a:rPr lang="fi-FI" sz="3600" dirty="0">
                <a:solidFill>
                  <a:schemeClr val="bg1"/>
                </a:solidFill>
                <a:latin typeface="Fira Sans ExtraBold" panose="020B0903050000020004" pitchFamily="34" charset="0"/>
              </a:rPr>
              <a:t>Vastuullisen resurssoinnin lupaus</a:t>
            </a:r>
          </a:p>
        </p:txBody>
      </p:sp>
    </p:spTree>
    <p:extLst>
      <p:ext uri="{BB962C8B-B14F-4D97-AF65-F5344CB8AC3E}">
        <p14:creationId xmlns:p14="http://schemas.microsoft.com/office/powerpoint/2010/main" val="174190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31AFE6C4-19A1-14D9-4765-FA980DCB570C}"/>
              </a:ext>
            </a:extLst>
          </p:cNvPr>
          <p:cNvSpPr/>
          <p:nvPr/>
        </p:nvSpPr>
        <p:spPr>
          <a:xfrm>
            <a:off x="3456011" y="309303"/>
            <a:ext cx="8015810" cy="1741224"/>
          </a:xfrm>
          <a:prstGeom prst="roundRect">
            <a:avLst/>
          </a:prstGeom>
          <a:solidFill>
            <a:srgbClr val="ABA0CF"/>
          </a:solidFill>
          <a:ln>
            <a:solidFill>
              <a:srgbClr val="ABA0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DA586"/>
              </a:solidFill>
            </a:endParaRPr>
          </a:p>
        </p:txBody>
      </p:sp>
      <p:sp>
        <p:nvSpPr>
          <p:cNvPr id="3" name="Suorakulmio: Pyöristetyt kulmat 6">
            <a:extLst>
              <a:ext uri="{FF2B5EF4-FFF2-40B4-BE49-F238E27FC236}">
                <a16:creationId xmlns:a16="http://schemas.microsoft.com/office/drawing/2014/main" id="{81298AB2-35AF-BA63-DAA7-73C17EB8EA64}"/>
              </a:ext>
            </a:extLst>
          </p:cNvPr>
          <p:cNvSpPr/>
          <p:nvPr/>
        </p:nvSpPr>
        <p:spPr>
          <a:xfrm>
            <a:off x="1620840" y="2324375"/>
            <a:ext cx="8015810" cy="2246769"/>
          </a:xfrm>
          <a:prstGeom prst="roundRect">
            <a:avLst/>
          </a:prstGeom>
          <a:solidFill>
            <a:srgbClr val="ABA0CF"/>
          </a:solidFill>
          <a:ln>
            <a:solidFill>
              <a:srgbClr val="ABA0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DA586"/>
              </a:solidFill>
            </a:endParaRPr>
          </a:p>
        </p:txBody>
      </p:sp>
      <p:sp>
        <p:nvSpPr>
          <p:cNvPr id="8" name="Suorakulmio: Pyöristetyt kulmat 6">
            <a:extLst>
              <a:ext uri="{FF2B5EF4-FFF2-40B4-BE49-F238E27FC236}">
                <a16:creationId xmlns:a16="http://schemas.microsoft.com/office/drawing/2014/main" id="{9C63EB60-5881-1074-E131-A88A287165FE}"/>
              </a:ext>
            </a:extLst>
          </p:cNvPr>
          <p:cNvSpPr/>
          <p:nvPr/>
        </p:nvSpPr>
        <p:spPr>
          <a:xfrm>
            <a:off x="772160" y="4826232"/>
            <a:ext cx="8152656" cy="1692771"/>
          </a:xfrm>
          <a:prstGeom prst="roundRect">
            <a:avLst/>
          </a:prstGeom>
          <a:solidFill>
            <a:srgbClr val="ABA0CF"/>
          </a:solidFill>
          <a:ln>
            <a:solidFill>
              <a:srgbClr val="ABA0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DA586"/>
              </a:solidFill>
            </a:endParaRPr>
          </a:p>
        </p:txBody>
      </p:sp>
      <p:sp>
        <p:nvSpPr>
          <p:cNvPr id="9" name="Tekstiruutu 9">
            <a:extLst>
              <a:ext uri="{FF2B5EF4-FFF2-40B4-BE49-F238E27FC236}">
                <a16:creationId xmlns:a16="http://schemas.microsoft.com/office/drawing/2014/main" id="{4C53CE18-C529-054C-986C-9A492FA79930}"/>
              </a:ext>
            </a:extLst>
          </p:cNvPr>
          <p:cNvSpPr txBox="1"/>
          <p:nvPr/>
        </p:nvSpPr>
        <p:spPr>
          <a:xfrm>
            <a:off x="3758470" y="395085"/>
            <a:ext cx="74108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solidFill>
                  <a:srgbClr val="00244A"/>
                </a:solidFill>
                <a:latin typeface="Fira Sans ExtraBold" panose="020B0903050000020004" pitchFamily="34" charset="0"/>
              </a:rPr>
              <a:t>Opiskelijalupaus:</a:t>
            </a:r>
          </a:p>
          <a:p>
            <a:r>
              <a:rPr lang="fi-FI" sz="3200" dirty="0">
                <a:solidFill>
                  <a:schemeClr val="bg1"/>
                </a:solidFill>
                <a:latin typeface="Fira Sans ExtraBold" panose="020B0903050000020004" pitchFamily="34" charset="0"/>
              </a:rPr>
              <a:t>Yksilölliset, joustavat ja laadukkaat opintopolut</a:t>
            </a:r>
          </a:p>
        </p:txBody>
      </p:sp>
      <p:sp>
        <p:nvSpPr>
          <p:cNvPr id="2" name="Tekstiruutu 6">
            <a:extLst>
              <a:ext uri="{FF2B5EF4-FFF2-40B4-BE49-F238E27FC236}">
                <a16:creationId xmlns:a16="http://schemas.microsoft.com/office/drawing/2014/main" id="{D110BEE1-DFA7-2BA9-042A-660D07EDBA18}"/>
              </a:ext>
            </a:extLst>
          </p:cNvPr>
          <p:cNvSpPr txBox="1"/>
          <p:nvPr/>
        </p:nvSpPr>
        <p:spPr>
          <a:xfrm>
            <a:off x="1850819" y="2305615"/>
            <a:ext cx="75558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solidFill>
                  <a:srgbClr val="00244A"/>
                </a:solidFill>
                <a:latin typeface="Fira Sans ExtraBold" panose="020B0903050000020004" pitchFamily="34" charset="0"/>
              </a:rPr>
              <a:t>Yhteiskunnallinen lupaus:</a:t>
            </a:r>
            <a:endParaRPr lang="fi-FI" sz="3200" dirty="0">
              <a:solidFill>
                <a:srgbClr val="00244A"/>
              </a:solidFill>
              <a:latin typeface="Fira Sans" panose="020B0503050000020004" pitchFamily="34" charset="0"/>
            </a:endParaRPr>
          </a:p>
          <a:p>
            <a:r>
              <a:rPr lang="fi-FI" sz="3600" b="1" dirty="0">
                <a:solidFill>
                  <a:schemeClr val="bg1"/>
                </a:solidFill>
                <a:latin typeface="Fira Sans ExtraBold" panose="020B0903050000020004" pitchFamily="34" charset="0"/>
              </a:rPr>
              <a:t>Kilpailukykyä ja elinvoimaa tulevaisuuslähtöisellä osaamisella </a:t>
            </a:r>
          </a:p>
          <a:p>
            <a:r>
              <a:rPr lang="fi-FI" sz="3600" b="1" dirty="0">
                <a:solidFill>
                  <a:schemeClr val="bg1"/>
                </a:solidFill>
                <a:latin typeface="Fira Sans ExtraBold" panose="020B0903050000020004" pitchFamily="34" charset="0"/>
              </a:rPr>
              <a:t>ja työelämäpalveluilla</a:t>
            </a:r>
            <a:r>
              <a:rPr lang="fi-FI" sz="3600" b="1" i="1" dirty="0">
                <a:solidFill>
                  <a:schemeClr val="bg1"/>
                </a:solidFill>
                <a:latin typeface="Fira Sans ExtraBold" panose="020B0903050000020004" pitchFamily="34" charset="0"/>
              </a:rPr>
              <a:t> </a:t>
            </a:r>
            <a:endParaRPr lang="fi-FI" sz="3600" i="1" dirty="0">
              <a:solidFill>
                <a:schemeClr val="bg1"/>
              </a:solidFill>
              <a:latin typeface="Fira Sans ExtraBold" panose="020B0903050000020004" pitchFamily="34" charset="0"/>
            </a:endParaRPr>
          </a:p>
        </p:txBody>
      </p:sp>
      <p:sp>
        <p:nvSpPr>
          <p:cNvPr id="4" name="Tekstiruutu 11">
            <a:extLst>
              <a:ext uri="{FF2B5EF4-FFF2-40B4-BE49-F238E27FC236}">
                <a16:creationId xmlns:a16="http://schemas.microsoft.com/office/drawing/2014/main" id="{D4B2560C-D2F1-6DFB-C029-E62CE1CDD986}"/>
              </a:ext>
            </a:extLst>
          </p:cNvPr>
          <p:cNvSpPr txBox="1"/>
          <p:nvPr/>
        </p:nvSpPr>
        <p:spPr>
          <a:xfrm>
            <a:off x="1032622" y="4807472"/>
            <a:ext cx="789219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solidFill>
                  <a:srgbClr val="00244A"/>
                </a:solidFill>
                <a:latin typeface="Fira Sans ExtraBold" panose="020B0903050000020004" pitchFamily="34" charset="0"/>
              </a:rPr>
              <a:t>Vastuullisen resurssin lupaus:</a:t>
            </a:r>
            <a:endParaRPr lang="fi-FI" sz="3200" dirty="0">
              <a:solidFill>
                <a:srgbClr val="00244A"/>
              </a:solidFill>
              <a:latin typeface="Fira Sans" panose="020B0503050000020004" pitchFamily="34" charset="0"/>
            </a:endParaRPr>
          </a:p>
          <a:p>
            <a:r>
              <a:rPr lang="fi-FI" sz="3600" b="1" dirty="0">
                <a:solidFill>
                  <a:schemeClr val="bg1"/>
                </a:solidFill>
                <a:latin typeface="Fira Sans ExtraBold" panose="020B0903050000020004" pitchFamily="34" charset="0"/>
              </a:rPr>
              <a:t>Laadukkaat ja kustannustehokkaat </a:t>
            </a:r>
          </a:p>
          <a:p>
            <a:r>
              <a:rPr lang="fi-FI" sz="3600" b="1" dirty="0">
                <a:solidFill>
                  <a:schemeClr val="bg1"/>
                </a:solidFill>
                <a:latin typeface="Fira Sans ExtraBold" panose="020B0903050000020004" pitchFamily="34" charset="0"/>
              </a:rPr>
              <a:t>yhteiset rakenteet</a:t>
            </a:r>
            <a:r>
              <a:rPr lang="fi-FI" sz="3600" dirty="0">
                <a:solidFill>
                  <a:schemeClr val="bg1"/>
                </a:solidFill>
                <a:latin typeface="Fira Sans ExtraBold" panose="020B09030500000200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966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CEE9D-599E-CECA-0093-C8F89DE3F7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198162" y="1112402"/>
            <a:ext cx="9795676" cy="4633196"/>
          </a:xfrm>
        </p:spPr>
        <p:txBody>
          <a:bodyPr>
            <a:normAutofit/>
          </a:bodyPr>
          <a:lstStyle/>
          <a:p>
            <a:r>
              <a:rPr lang="fi-FI" b="1" dirty="0">
                <a:solidFill>
                  <a:srgbClr val="FDA586"/>
                </a:solidFill>
                <a:latin typeface="Fira Sans Black" panose="020B0A03050000020004" pitchFamily="34" charset="0"/>
              </a:rPr>
              <a:t>Opiskelijoille</a:t>
            </a:r>
            <a:r>
              <a:rPr lang="fi-FI" b="1" dirty="0">
                <a:solidFill>
                  <a:srgbClr val="FFFFFF"/>
                </a:solidFill>
                <a:latin typeface="Fira Sans Black" panose="020B0A03050000020004" pitchFamily="34" charset="0"/>
              </a:rPr>
              <a:t> luomme monipuolisia mahdollisuuksia joustaviin opintopolkuihin ja </a:t>
            </a:r>
            <a:r>
              <a:rPr lang="fi-FI" b="1" dirty="0" err="1">
                <a:solidFill>
                  <a:srgbClr val="FFFFFF"/>
                </a:solidFill>
                <a:latin typeface="Fira Sans Black" panose="020B0A03050000020004" pitchFamily="34" charset="0"/>
              </a:rPr>
              <a:t>ristiinopiskeluun</a:t>
            </a:r>
            <a:r>
              <a:rPr lang="fi-FI" b="1" dirty="0">
                <a:solidFill>
                  <a:srgbClr val="FFFFFF"/>
                </a:solidFill>
                <a:latin typeface="Fira Sans Black" panose="020B0A03050000020004" pitchFamily="34" charset="0"/>
              </a:rPr>
              <a:t> -&gt; </a:t>
            </a:r>
            <a:r>
              <a:rPr lang="fi-FI" b="1" dirty="0" err="1">
                <a:solidFill>
                  <a:srgbClr val="FFFFFF"/>
                </a:solidFill>
                <a:latin typeface="Fira Sans Black" panose="020B0A03050000020004" pitchFamily="34" charset="0"/>
              </a:rPr>
              <a:t>EduFuturan</a:t>
            </a:r>
            <a:r>
              <a:rPr lang="fi-FI" b="1" dirty="0">
                <a:solidFill>
                  <a:srgbClr val="FFFFFF"/>
                </a:solidFill>
                <a:latin typeface="Fira Sans Black" panose="020B0A03050000020004" pitchFamily="34" charset="0"/>
              </a:rPr>
              <a:t> opintotarjotin</a:t>
            </a:r>
          </a:p>
          <a:p>
            <a:endParaRPr lang="fi-FI" b="1" dirty="0">
              <a:solidFill>
                <a:srgbClr val="FFFFFF"/>
              </a:solidFill>
              <a:latin typeface="Fira Sans Black" panose="020B0A03050000020004" pitchFamily="34" charset="0"/>
            </a:endParaRPr>
          </a:p>
          <a:p>
            <a:r>
              <a:rPr lang="fi-FI" b="1" i="0" u="none" strike="noStrike" dirty="0">
                <a:solidFill>
                  <a:srgbClr val="FDA586"/>
                </a:solidFill>
                <a:effectLst/>
                <a:latin typeface="Fira Sans Black" panose="020B0A03050000020004" pitchFamily="34" charset="0"/>
              </a:rPr>
              <a:t>Henkilökunnallemme</a:t>
            </a:r>
            <a:r>
              <a:rPr lang="fi-FI" b="1" i="0" u="none" strike="noStrike" dirty="0">
                <a:solidFill>
                  <a:srgbClr val="FFFFFF"/>
                </a:solidFill>
                <a:effectLst/>
                <a:latin typeface="Fira Sans Black" panose="020B0A03050000020004" pitchFamily="34" charset="0"/>
              </a:rPr>
              <a:t> luomme mahdollisuuksia asiantuntemuksen jakamiseen ja yhteiseen kehittämiseen.</a:t>
            </a:r>
          </a:p>
          <a:p>
            <a:endParaRPr lang="fi-FI" b="1" dirty="0">
              <a:solidFill>
                <a:srgbClr val="FFFFFF"/>
              </a:solidFill>
              <a:latin typeface="Fira Sans Black" panose="020B0A03050000020004" pitchFamily="34" charset="0"/>
            </a:endParaRPr>
          </a:p>
          <a:p>
            <a:r>
              <a:rPr lang="fi-FI" b="1" i="0" u="none" strike="noStrike" dirty="0">
                <a:solidFill>
                  <a:srgbClr val="FDA586"/>
                </a:solidFill>
                <a:effectLst/>
                <a:latin typeface="Fira Sans Black" panose="020B0A03050000020004" pitchFamily="34" charset="0"/>
              </a:rPr>
              <a:t>Yrityksille ja työelämälle </a:t>
            </a:r>
            <a:r>
              <a:rPr lang="fi-FI" b="1" i="0" u="none" strike="noStrike" dirty="0">
                <a:solidFill>
                  <a:srgbClr val="FFFFFF"/>
                </a:solidFill>
                <a:effectLst/>
                <a:latin typeface="Fira Sans Black" panose="020B0A03050000020004" pitchFamily="34" charset="0"/>
              </a:rPr>
              <a:t>vahvistamme alueen tulevaisuuden osaamista, kilpailukykyä ja elinvoimaa. Kehitämme jatkuvan oppimisen tarjontaa ja ennakointia työelämän osaamistarpeisiin. Innostamme yrityksiä ja työntekijöitä osaamisensa uudistamiseen.</a:t>
            </a:r>
          </a:p>
          <a:p>
            <a:endParaRPr lang="fi-FI" b="1" dirty="0">
              <a:solidFill>
                <a:srgbClr val="FFFFFF"/>
              </a:solidFill>
              <a:latin typeface="Fira Sans Black" panose="020B0A03050000020004" pitchFamily="34" charset="0"/>
            </a:endParaRPr>
          </a:p>
          <a:p>
            <a:endParaRPr lang="en-FI" b="1" dirty="0">
              <a:latin typeface="Fira Sans Black" panose="020B0A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00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-teema">
  <a:themeElements>
    <a:clrScheme name="EduFutura">
      <a:dk1>
        <a:srgbClr val="002349"/>
      </a:dk1>
      <a:lt1>
        <a:srgbClr val="FEFFFE"/>
      </a:lt1>
      <a:dk2>
        <a:srgbClr val="002348"/>
      </a:dk2>
      <a:lt2>
        <a:srgbClr val="DAD9D4"/>
      </a:lt2>
      <a:accent1>
        <a:srgbClr val="FDD405"/>
      </a:accent1>
      <a:accent2>
        <a:srgbClr val="AA9FCF"/>
      </a:accent2>
      <a:accent3>
        <a:srgbClr val="88E3CF"/>
      </a:accent3>
      <a:accent4>
        <a:srgbClr val="FEA586"/>
      </a:accent4>
      <a:accent5>
        <a:srgbClr val="D9D8D5"/>
      </a:accent5>
      <a:accent6>
        <a:srgbClr val="FDD405"/>
      </a:accent6>
      <a:hlink>
        <a:srgbClr val="FDD405"/>
      </a:hlink>
      <a:folHlink>
        <a:srgbClr val="D9DAD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1f3d88-8656-4f5d-a6ce-377b74f57ce0">
      <Terms xmlns="http://schemas.microsoft.com/office/infopath/2007/PartnerControls"/>
    </lcf76f155ced4ddcb4097134ff3c332f>
    <TaxCatchAll xmlns="b0769243-e204-40db-a9ed-2c6a97940d7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5FD57D1B51D3F47BB73E887CDCD0732" ma:contentTypeVersion="12" ma:contentTypeDescription="Luo uusi asiakirja." ma:contentTypeScope="" ma:versionID="3d033ad45ba08a7bfb3c65c08457d9b9">
  <xsd:schema xmlns:xsd="http://www.w3.org/2001/XMLSchema" xmlns:xs="http://www.w3.org/2001/XMLSchema" xmlns:p="http://schemas.microsoft.com/office/2006/metadata/properties" xmlns:ns2="0b1f3d88-8656-4f5d-a6ce-377b74f57ce0" xmlns:ns3="b0769243-e204-40db-a9ed-2c6a97940d74" targetNamespace="http://schemas.microsoft.com/office/2006/metadata/properties" ma:root="true" ma:fieldsID="bc5a77d9aedd0c941b34afd46d3303b1" ns2:_="" ns3:_="">
    <xsd:import namespace="0b1f3d88-8656-4f5d-a6ce-377b74f57ce0"/>
    <xsd:import namespace="b0769243-e204-40db-a9ed-2c6a97940d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1f3d88-8656-4f5d-a6ce-377b74f57c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Kuvien tunnisteet" ma:readOnly="false" ma:fieldId="{5cf76f15-5ced-4ddc-b409-7134ff3c332f}" ma:taxonomyMulti="true" ma:sspId="c21110ea-7e9c-423d-9481-577024c7a6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769243-e204-40db-a9ed-2c6a97940d7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de82879-9d81-4cb0-a747-086ebfd3e930}" ma:internalName="TaxCatchAll" ma:showField="CatchAllData" ma:web="b0769243-e204-40db-a9ed-2c6a97940d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CAA894-CA90-47FC-8128-4BB3418DFCA1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b0769243-e204-40db-a9ed-2c6a97940d74"/>
    <ds:schemaRef ds:uri="http://purl.org/dc/terms/"/>
    <ds:schemaRef ds:uri="http://schemas.openxmlformats.org/package/2006/metadata/core-properties"/>
    <ds:schemaRef ds:uri="0b1f3d88-8656-4f5d-a6ce-377b74f57ce0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E9153EF-8046-46D3-A760-512E17996BD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F27719-A6B3-42D4-98A7-66891B288F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1f3d88-8656-4f5d-a6ce-377b74f57ce0"/>
    <ds:schemaRef ds:uri="b0769243-e204-40db-a9ed-2c6a97940d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3072</TotalTime>
  <Words>1157</Words>
  <Application>Microsoft Office PowerPoint</Application>
  <PresentationFormat>Widescreen</PresentationFormat>
  <Paragraphs>253</Paragraphs>
  <Slides>32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Fira Sans</vt:lpstr>
      <vt:lpstr>Fira Sans Black</vt:lpstr>
      <vt:lpstr>Fira Sans ExtraBold</vt:lpstr>
      <vt:lpstr>Fira Sans Light</vt:lpstr>
      <vt:lpstr>Wingdings</vt:lpstr>
      <vt:lpstr>Office-teema</vt:lpstr>
      <vt:lpstr>EduFutura Jyväskylä</vt:lpstr>
      <vt:lpstr>Jyväskylässä on yli 40 000 opiskelijaa!</vt:lpstr>
      <vt:lpstr>Kohti vahvoja alueellisia osaamiskeskittymiä</vt:lpstr>
      <vt:lpstr>PowerPoint Presentation</vt:lpstr>
      <vt:lpstr>EduFutura-strategiat, kärkialat ja yhteistyömalli</vt:lpstr>
      <vt:lpstr>EduFutura-strategiat</vt:lpstr>
      <vt:lpstr>PowerPoint Presentation</vt:lpstr>
      <vt:lpstr>PowerPoint Presentation</vt:lpstr>
      <vt:lpstr>PowerPoint Presentation</vt:lpstr>
      <vt:lpstr>PowerPoint Presentation</vt:lpstr>
      <vt:lpstr>EduFutura-yhteistyöllä myös </vt:lpstr>
      <vt:lpstr>EduFutura-konsepti 2023</vt:lpstr>
      <vt:lpstr>PowerPoint Presentation</vt:lpstr>
      <vt:lpstr>PowerPoint Presentation</vt:lpstr>
      <vt:lpstr>Kehittämisohjelma</vt:lpstr>
      <vt:lpstr>PowerPoint Presentation</vt:lpstr>
      <vt:lpstr>Ristiinopiskelu EduFuturassa</vt:lpstr>
      <vt:lpstr>Ristiinopiskelu EduFuturassa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EduFutura-urheilijaopinnot</vt:lpstr>
      <vt:lpstr>PowerPoint Presentation</vt:lpstr>
      <vt:lpstr>Jyväskylän yliopiston ja Jyväskylän ammattikorkeakoulun kansainvälisille opiskelijoille</vt:lpstr>
      <vt:lpstr>Palautetta EduFuturasta</vt:lpstr>
      <vt:lpstr>Opiskelijapalautetta</vt:lpstr>
      <vt:lpstr>Henkilöstön palautetta</vt:lpstr>
      <vt:lpstr>Kiitos!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Visual Friday</dc:creator>
  <cp:lastModifiedBy>Asuja Maiju</cp:lastModifiedBy>
  <cp:revision>116</cp:revision>
  <dcterms:created xsi:type="dcterms:W3CDTF">2020-03-24T11:15:28Z</dcterms:created>
  <dcterms:modified xsi:type="dcterms:W3CDTF">2023-09-19T12:23:25Z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0x010100C5FD57D1B51D3F47BB73E887CDCD0732</vt:lpwstr>
  </property>
  <property fmtid="{D5CDD505-2E9C-101B-9397-08002B2CF9AE}" pid="3" name="MediaServiceImageTags">
    <vt:lpwstr/>
  </property>
</Properties>
</file>