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99" r:id="rId5"/>
    <p:sldId id="314" r:id="rId6"/>
    <p:sldId id="266" r:id="rId7"/>
    <p:sldId id="303" r:id="rId8"/>
    <p:sldId id="336" r:id="rId9"/>
    <p:sldId id="348" r:id="rId10"/>
    <p:sldId id="272" r:id="rId11"/>
    <p:sldId id="277" r:id="rId12"/>
    <p:sldId id="329" r:id="rId13"/>
    <p:sldId id="322" r:id="rId14"/>
    <p:sldId id="269" r:id="rId15"/>
    <p:sldId id="356" r:id="rId16"/>
    <p:sldId id="330" r:id="rId17"/>
    <p:sldId id="353" r:id="rId18"/>
    <p:sldId id="354" r:id="rId19"/>
    <p:sldId id="4091" r:id="rId20"/>
    <p:sldId id="335" r:id="rId21"/>
    <p:sldId id="312" r:id="rId22"/>
    <p:sldId id="324" r:id="rId23"/>
    <p:sldId id="304" r:id="rId24"/>
    <p:sldId id="316" r:id="rId25"/>
    <p:sldId id="317" r:id="rId26"/>
    <p:sldId id="351" r:id="rId27"/>
    <p:sldId id="350" r:id="rId28"/>
    <p:sldId id="340" r:id="rId29"/>
    <p:sldId id="257" r:id="rId30"/>
    <p:sldId id="334" r:id="rId31"/>
    <p:sldId id="342" r:id="rId32"/>
    <p:sldId id="343" r:id="rId33"/>
    <p:sldId id="347" r:id="rId34"/>
    <p:sldId id="306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600"/>
    <a:srgbClr val="00244A"/>
    <a:srgbClr val="ABA0CF"/>
    <a:srgbClr val="86E4D1"/>
    <a:srgbClr val="FDA586"/>
    <a:srgbClr val="D9D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777" autoAdjust="0"/>
    <p:restoredTop sz="87396" autoAdjust="0"/>
  </p:normalViewPr>
  <p:slideViewPr>
    <p:cSldViewPr snapToGrid="0" snapToObjects="1">
      <p:cViewPr varScale="1">
        <p:scale>
          <a:sx n="55" d="100"/>
          <a:sy n="55" d="100"/>
        </p:scale>
        <p:origin x="12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ina" userId="7069a144f31219d7" providerId="LiveId" clId="{75879528-7EE3-465F-ACB7-C26FF2D27E32}"/>
    <pc:docChg chg="undo custSel addSld delSld">
      <pc:chgData name="Tiina" userId="7069a144f31219d7" providerId="LiveId" clId="{75879528-7EE3-465F-ACB7-C26FF2D27E32}" dt="2022-12-29T07:09:40.193" v="18" actId="47"/>
      <pc:docMkLst>
        <pc:docMk/>
      </pc:docMkLst>
      <pc:sldChg chg="del">
        <pc:chgData name="Tiina" userId="7069a144f31219d7" providerId="LiveId" clId="{75879528-7EE3-465F-ACB7-C26FF2D27E32}" dt="2022-12-29T07:09:10.379" v="4" actId="47"/>
        <pc:sldMkLst>
          <pc:docMk/>
          <pc:sldMk cId="2527073861" sldId="275"/>
        </pc:sldMkLst>
      </pc:sldChg>
      <pc:sldChg chg="del">
        <pc:chgData name="Tiina" userId="7069a144f31219d7" providerId="LiveId" clId="{75879528-7EE3-465F-ACB7-C26FF2D27E32}" dt="2022-12-29T07:09:11.467" v="6" actId="47"/>
        <pc:sldMkLst>
          <pc:docMk/>
          <pc:sldMk cId="3077068090" sldId="302"/>
        </pc:sldMkLst>
      </pc:sldChg>
      <pc:sldChg chg="del">
        <pc:chgData name="Tiina" userId="7069a144f31219d7" providerId="LiveId" clId="{75879528-7EE3-465F-ACB7-C26FF2D27E32}" dt="2022-12-29T07:09:25.166" v="13" actId="47"/>
        <pc:sldMkLst>
          <pc:docMk/>
          <pc:sldMk cId="3112211100" sldId="319"/>
        </pc:sldMkLst>
      </pc:sldChg>
      <pc:sldChg chg="del">
        <pc:chgData name="Tiina" userId="7069a144f31219d7" providerId="LiveId" clId="{75879528-7EE3-465F-ACB7-C26FF2D27E32}" dt="2022-12-29T07:09:39.685" v="17" actId="47"/>
        <pc:sldMkLst>
          <pc:docMk/>
          <pc:sldMk cId="2880255168" sldId="320"/>
        </pc:sldMkLst>
      </pc:sldChg>
      <pc:sldChg chg="del">
        <pc:chgData name="Tiina" userId="7069a144f31219d7" providerId="LiveId" clId="{75879528-7EE3-465F-ACB7-C26FF2D27E32}" dt="2022-12-29T07:08:21.708" v="0" actId="47"/>
        <pc:sldMkLst>
          <pc:docMk/>
          <pc:sldMk cId="384610956" sldId="332"/>
        </pc:sldMkLst>
      </pc:sldChg>
      <pc:sldChg chg="del">
        <pc:chgData name="Tiina" userId="7069a144f31219d7" providerId="LiveId" clId="{75879528-7EE3-465F-ACB7-C26FF2D27E32}" dt="2022-12-29T07:09:04.671" v="3" actId="47"/>
        <pc:sldMkLst>
          <pc:docMk/>
          <pc:sldMk cId="778175148" sldId="337"/>
        </pc:sldMkLst>
      </pc:sldChg>
      <pc:sldChg chg="del">
        <pc:chgData name="Tiina" userId="7069a144f31219d7" providerId="LiveId" clId="{75879528-7EE3-465F-ACB7-C26FF2D27E32}" dt="2022-12-29T07:08:55.498" v="2" actId="47"/>
        <pc:sldMkLst>
          <pc:docMk/>
          <pc:sldMk cId="219418299" sldId="339"/>
        </pc:sldMkLst>
      </pc:sldChg>
      <pc:sldChg chg="del">
        <pc:chgData name="Tiina" userId="7069a144f31219d7" providerId="LiveId" clId="{75879528-7EE3-465F-ACB7-C26FF2D27E32}" dt="2022-12-29T07:09:38.353" v="14" actId="47"/>
        <pc:sldMkLst>
          <pc:docMk/>
          <pc:sldMk cId="3167569699" sldId="345"/>
        </pc:sldMkLst>
      </pc:sldChg>
      <pc:sldChg chg="del">
        <pc:chgData name="Tiina" userId="7069a144f31219d7" providerId="LiveId" clId="{75879528-7EE3-465F-ACB7-C26FF2D27E32}" dt="2022-12-29T07:09:24.523" v="12" actId="47"/>
        <pc:sldMkLst>
          <pc:docMk/>
          <pc:sldMk cId="3732657064" sldId="352"/>
        </pc:sldMkLst>
      </pc:sldChg>
      <pc:sldChg chg="del">
        <pc:chgData name="Tiina" userId="7069a144f31219d7" providerId="LiveId" clId="{75879528-7EE3-465F-ACB7-C26FF2D27E32}" dt="2022-12-29T07:09:10.941" v="5" actId="47"/>
        <pc:sldMkLst>
          <pc:docMk/>
          <pc:sldMk cId="2034589941" sldId="357"/>
        </pc:sldMkLst>
      </pc:sldChg>
      <pc:sldChg chg="del">
        <pc:chgData name="Tiina" userId="7069a144f31219d7" providerId="LiveId" clId="{75879528-7EE3-465F-ACB7-C26FF2D27E32}" dt="2022-12-29T07:09:40.193" v="18" actId="47"/>
        <pc:sldMkLst>
          <pc:docMk/>
          <pc:sldMk cId="3025445660" sldId="362"/>
        </pc:sldMkLst>
      </pc:sldChg>
      <pc:sldChg chg="add del">
        <pc:chgData name="Tiina" userId="7069a144f31219d7" providerId="LiveId" clId="{75879528-7EE3-465F-ACB7-C26FF2D27E32}" dt="2022-12-29T07:09:38.811" v="15" actId="47"/>
        <pc:sldMkLst>
          <pc:docMk/>
          <pc:sldMk cId="582011406" sldId="363"/>
        </pc:sldMkLst>
      </pc:sldChg>
      <pc:sldChg chg="add del">
        <pc:chgData name="Tiina" userId="7069a144f31219d7" providerId="LiveId" clId="{75879528-7EE3-465F-ACB7-C26FF2D27E32}" dt="2022-12-29T07:09:39.277" v="16" actId="47"/>
        <pc:sldMkLst>
          <pc:docMk/>
          <pc:sldMk cId="3277955143" sldId="364"/>
        </pc:sldMkLst>
      </pc:sldChg>
      <pc:sldChg chg="del">
        <pc:chgData name="Tiina" userId="7069a144f31219d7" providerId="LiveId" clId="{75879528-7EE3-465F-ACB7-C26FF2D27E32}" dt="2022-12-29T07:09:13.138" v="7" actId="47"/>
        <pc:sldMkLst>
          <pc:docMk/>
          <pc:sldMk cId="1872066546" sldId="365"/>
        </pc:sldMkLst>
      </pc:sldChg>
      <pc:sldChg chg="del">
        <pc:chgData name="Tiina" userId="7069a144f31219d7" providerId="LiveId" clId="{75879528-7EE3-465F-ACB7-C26FF2D27E32}" dt="2022-12-29T07:08:25.597" v="1" actId="47"/>
        <pc:sldMkLst>
          <pc:docMk/>
          <pc:sldMk cId="2899932677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B1CFF-C181-4422-8142-21255963117A}" type="datetimeFigureOut">
              <a:rPr lang="fi-FI" smtClean="0"/>
              <a:t>29.12.2022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E3218-6A6A-43DE-AA97-40E100D47B8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198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852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Terhi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E3218-6A6A-43DE-AA97-40E100D47B8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70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E3218-6A6A-43DE-AA97-40E100D47B8D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016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7FF6A0-A7E3-3846-9E28-9559CC91B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56300"/>
            <a:ext cx="9144000" cy="780015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5FD1899-72B0-D446-A7C7-5DF44C79C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84644"/>
            <a:ext cx="9144000" cy="678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87F365-D9BD-164E-96E2-A6CB1550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CF732-ACE9-EA43-8D7C-48FD94812BF5}" type="datetimeFigureOut">
              <a:rPr lang="fi-FI" smtClean="0"/>
              <a:t>29.12.2022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46B756-C8DF-DB4D-BA32-1621276E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EDUFUTURA.FI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8A8F7E9-A5DA-2844-B272-FA2D6CF0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3254" y="581324"/>
            <a:ext cx="3185492" cy="28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Nainen voimistelee rannalla.">
            <a:extLst>
              <a:ext uri="{FF2B5EF4-FFF2-40B4-BE49-F238E27FC236}">
                <a16:creationId xmlns:a16="http://schemas.microsoft.com/office/drawing/2014/main" id="{6BB25517-A00C-4E48-B200-FD42C67E7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21" b="4867"/>
          <a:stretch/>
        </p:blipFill>
        <p:spPr>
          <a:xfrm>
            <a:off x="6455121" y="-81848"/>
            <a:ext cx="5859462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35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380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5624" y="1825625"/>
            <a:ext cx="6848959" cy="4351338"/>
          </a:xfr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00244A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6F9B0A-12D4-0C4B-84BB-CEE44B6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82F1873-8FE3-FC44-B540-17209A9156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, väliotsiko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380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4854388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6F9B0A-12D4-0C4B-84BB-CEE44B6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B93D537-570B-0644-9D13-3B9166655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13C0753-C373-8844-BCD5-7D36550F2CD0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29235" y="2046287"/>
            <a:ext cx="4854388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F2F151D-59ED-1449-BEC7-EEBB7EDA3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7621" y="2590800"/>
            <a:ext cx="4854387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4A86A4F-2CC1-B346-9D76-D4D28F38D77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38656" y="2046287"/>
            <a:ext cx="4854387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8728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, väliotsiko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45423" cy="1325563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54306"/>
            <a:ext cx="4854388" cy="422265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6F9B0A-12D4-0C4B-84BB-CEE44B6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B93D537-570B-0644-9D13-3B9166655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F2F151D-59ED-1449-BEC7-EEBB7EDA3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7621" y="2590800"/>
            <a:ext cx="4854387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4A86A4F-2CC1-B346-9D76-D4D28F38D77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38656" y="2046287"/>
            <a:ext cx="4854387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7405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3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0074"/>
            <a:ext cx="4616825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413699"/>
            <a:ext cx="4616825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9C34FF-0752-A442-837F-06F467D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7B2649A-9B48-2F44-B9F8-501D042C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913" y="830073"/>
            <a:ext cx="4821237" cy="5268213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B5CA4C4-6075-5F40-BCF1-C7CBE5C8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4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729712"/>
            <a:ext cx="533029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7" y="2313337"/>
            <a:ext cx="533029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9C34FF-0752-A442-837F-06F467D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7B2649A-9B48-2F44-B9F8-501D042C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3850" y="0"/>
            <a:ext cx="5518150" cy="6857999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B5CA4C4-6075-5F40-BCF1-C7CBE5C8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 3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73792"/>
            <a:ext cx="5124109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8" y="2178424"/>
            <a:ext cx="5267545" cy="3919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9C34FF-0752-A442-837F-06F467D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B5CA4C4-6075-5F40-BCF1-C7CBE5C8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  <p:sp>
        <p:nvSpPr>
          <p:cNvPr id="9" name="Sisällön paikkamerkki 5">
            <a:extLst>
              <a:ext uri="{FF2B5EF4-FFF2-40B4-BE49-F238E27FC236}">
                <a16:creationId xmlns:a16="http://schemas.microsoft.com/office/drawing/2014/main" id="{1B3E2793-143E-8747-8669-80F0E27E89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049" y="2178424"/>
            <a:ext cx="5267544" cy="3919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748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s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0D2-FC25-6C48-9378-4E09D8B6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1417"/>
            <a:ext cx="10515600" cy="1990617"/>
          </a:xfrm>
        </p:spPr>
        <p:txBody>
          <a:bodyPr/>
          <a:lstStyle>
            <a:lvl1pPr algn="ctr">
              <a:defRPr i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Tämä on dia nostoja varten.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D36F62-0A30-F342-B9A1-158C8C1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57E1D4A-8100-4D48-B3D6-93FD9D26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047D2AB-D956-1943-9C96-DF48A9EE2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 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0D2-FC25-6C48-9378-4E09D8B6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1418"/>
            <a:ext cx="10515600" cy="1368254"/>
          </a:xfrm>
        </p:spPr>
        <p:txBody>
          <a:bodyPr>
            <a:normAutofit/>
          </a:bodyPr>
          <a:lstStyle>
            <a:lvl1pPr algn="ctr">
              <a:defRPr sz="6600" i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dia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D36F62-0A30-F342-B9A1-158C8C1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57E1D4A-8100-4D48-B3D6-93FD9D26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047D2AB-D956-1943-9C96-DF48A9EE2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5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F9713230-328E-1E4C-A76B-66F8B842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20" y="876569"/>
            <a:ext cx="550959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F77D705-DA5B-1047-831A-C0C20DD51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2819" y="2460194"/>
            <a:ext cx="5509592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5">
            <a:extLst>
              <a:ext uri="{FF2B5EF4-FFF2-40B4-BE49-F238E27FC236}">
                <a16:creationId xmlns:a16="http://schemas.microsoft.com/office/drawing/2014/main" id="{D1623E55-1829-1444-A5EC-F2528E4DAD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47192" y="2460194"/>
            <a:ext cx="5509592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21D6947-EFE1-EC4B-8715-1AE3679862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henkilö, seisominen, keltainen, sisä&#10;&#10;Kuvaus luotu automaattisesti">
            <a:extLst>
              <a:ext uri="{FF2B5EF4-FFF2-40B4-BE49-F238E27FC236}">
                <a16:creationId xmlns:a16="http://schemas.microsoft.com/office/drawing/2014/main" id="{854D1538-CBE1-4B4C-B4A8-63C6CA33D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977"/>
          <a:stretch/>
        </p:blipFill>
        <p:spPr>
          <a:xfrm>
            <a:off x="6629401" y="-81848"/>
            <a:ext cx="5562600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87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hjä"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6D9AAC-F337-CE46-9DD5-AA45CCFF1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4229A765-B31E-5A49-9720-AFB0672AB9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977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Tekstin paikkamerkki 12">
            <a:extLst>
              <a:ext uri="{FF2B5EF4-FFF2-40B4-BE49-F238E27FC236}">
                <a16:creationId xmlns:a16="http://schemas.microsoft.com/office/drawing/2014/main" id="{5AB801DE-99D4-1146-BB44-9BB2E57E6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8116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n paikkamerkki 12">
            <a:extLst>
              <a:ext uri="{FF2B5EF4-FFF2-40B4-BE49-F238E27FC236}">
                <a16:creationId xmlns:a16="http://schemas.microsoft.com/office/drawing/2014/main" id="{FC9922E6-0595-6F42-BC87-693FECA30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9255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98B98AE8-F3A1-5145-8BBF-AD331F3F3E49}"/>
              </a:ext>
            </a:extLst>
          </p:cNvPr>
          <p:cNvGrpSpPr/>
          <p:nvPr userDrawn="1"/>
        </p:nvGrpSpPr>
        <p:grpSpPr>
          <a:xfrm>
            <a:off x="2277922" y="1122231"/>
            <a:ext cx="7423162" cy="820884"/>
            <a:chOff x="2277922" y="1763720"/>
            <a:chExt cx="7423162" cy="820884"/>
          </a:xfrm>
        </p:grpSpPr>
        <p:cxnSp>
          <p:nvCxnSpPr>
            <p:cNvPr id="18" name="Suora yhdysviiva 17">
              <a:extLst>
                <a:ext uri="{FF2B5EF4-FFF2-40B4-BE49-F238E27FC236}">
                  <a16:creationId xmlns:a16="http://schemas.microsoft.com/office/drawing/2014/main" id="{160E7200-6304-0A43-A606-B02B63235309}"/>
                </a:ext>
              </a:extLst>
            </p:cNvPr>
            <p:cNvCxnSpPr/>
            <p:nvPr userDrawn="1"/>
          </p:nvCxnSpPr>
          <p:spPr>
            <a:xfrm>
              <a:off x="2688364" y="2174162"/>
              <a:ext cx="6859828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i 3">
              <a:extLst>
                <a:ext uri="{FF2B5EF4-FFF2-40B4-BE49-F238E27FC236}">
                  <a16:creationId xmlns:a16="http://schemas.microsoft.com/office/drawing/2014/main" id="{F63436E3-1BC0-1542-B69A-8CE9BF863B9A}"/>
                </a:ext>
              </a:extLst>
            </p:cNvPr>
            <p:cNvSpPr/>
            <p:nvPr userDrawn="1"/>
          </p:nvSpPr>
          <p:spPr>
            <a:xfrm>
              <a:off x="2277922" y="1763720"/>
              <a:ext cx="820884" cy="820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F9645D8E-78BD-844A-B3D5-71DBB7BBF5FA}"/>
                </a:ext>
              </a:extLst>
            </p:cNvPr>
            <p:cNvSpPr/>
            <p:nvPr userDrawn="1"/>
          </p:nvSpPr>
          <p:spPr>
            <a:xfrm>
              <a:off x="5579061" y="1763720"/>
              <a:ext cx="820884" cy="820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ED44B477-C04A-7842-B2BC-D01A82CBEBC5}"/>
                </a:ext>
              </a:extLst>
            </p:cNvPr>
            <p:cNvSpPr/>
            <p:nvPr userDrawn="1"/>
          </p:nvSpPr>
          <p:spPr>
            <a:xfrm>
              <a:off x="8880200" y="1763720"/>
              <a:ext cx="820884" cy="820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</p:grp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63141472-DBAB-3640-AF03-FE45902E7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6977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23" name="Tekstin paikkamerkki 12">
            <a:extLst>
              <a:ext uri="{FF2B5EF4-FFF2-40B4-BE49-F238E27FC236}">
                <a16:creationId xmlns:a16="http://schemas.microsoft.com/office/drawing/2014/main" id="{C6B99C16-3619-174C-8436-BE9FF07438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16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DEEC5F5F-2191-DD4D-A647-714A291C22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9255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1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ä"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6D9AAC-F337-CE46-9DD5-AA45CCFF1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hjä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493BA07-37C0-3043-BCEE-AB321C515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hj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493BA07-37C0-3043-BCEE-AB321C515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hjä">
    <p:bg>
      <p:bgPr>
        <a:solidFill>
          <a:srgbClr val="FDA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A938A74-37A7-284E-9518-F40454972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hjä">
    <p:bg>
      <p:bgPr>
        <a:solidFill>
          <a:srgbClr val="86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BD2C372-8DD0-4E4C-9113-8BEE28BE9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hjä">
    <p:bg>
      <p:bgPr>
        <a:solidFill>
          <a:srgbClr val="ABA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53E10A-A240-5640-8E21-60A50E076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henkilö, maila, pitäminen, yleisurheilu&#10;&#10;Kuvaus luotu automaattisesti">
            <a:extLst>
              <a:ext uri="{FF2B5EF4-FFF2-40B4-BE49-F238E27FC236}">
                <a16:creationId xmlns:a16="http://schemas.microsoft.com/office/drawing/2014/main" id="{F7E128B1-F6F5-4E38-831B-BD5FE263D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417" r="22373"/>
          <a:stretch/>
        </p:blipFill>
        <p:spPr>
          <a:xfrm>
            <a:off x="6264968" y="0"/>
            <a:ext cx="6059557" cy="693984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4" y="-81848"/>
            <a:ext cx="7399355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47" y="331216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798" y="282887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10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ulko, pikkutakki, keltainen&#10;&#10;Kuvaus luotu automaattisesti">
            <a:extLst>
              <a:ext uri="{FF2B5EF4-FFF2-40B4-BE49-F238E27FC236}">
                <a16:creationId xmlns:a16="http://schemas.microsoft.com/office/drawing/2014/main" id="{55A818D4-CAEB-4042-8CD1-58AA0A69C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17" b="6051"/>
          <a:stretch/>
        </p:blipFill>
        <p:spPr>
          <a:xfrm>
            <a:off x="6558973" y="-81848"/>
            <a:ext cx="5633027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97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henkilö, keltainen, sisä, oppilaitos&#10;&#10;Kuvaus luotu automaattisesti">
            <a:extLst>
              <a:ext uri="{FF2B5EF4-FFF2-40B4-BE49-F238E27FC236}">
                <a16:creationId xmlns:a16="http://schemas.microsoft.com/office/drawing/2014/main" id="{5C5B39AA-7706-43C9-9C52-4E4051426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36" b="5798"/>
          <a:stretch/>
        </p:blipFill>
        <p:spPr>
          <a:xfrm>
            <a:off x="6558973" y="-81847"/>
            <a:ext cx="5628735" cy="70216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74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aivas, ulko, ruoho&#10;&#10;Kuvaus luotu automaattisesti">
            <a:extLst>
              <a:ext uri="{FF2B5EF4-FFF2-40B4-BE49-F238E27FC236}">
                <a16:creationId xmlns:a16="http://schemas.microsoft.com/office/drawing/2014/main" id="{C59B706B-1159-4E9D-8B00-3061C4696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072" r="3305" b="4812"/>
          <a:stretch/>
        </p:blipFill>
        <p:spPr>
          <a:xfrm>
            <a:off x="6788423" y="-160903"/>
            <a:ext cx="5388341" cy="709654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25175" y="-81848"/>
            <a:ext cx="8055338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75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henkilö, keltainen, sisä, oppilaitos&#10;&#10;Kuvaus luotu automaattisesti">
            <a:extLst>
              <a:ext uri="{FF2B5EF4-FFF2-40B4-BE49-F238E27FC236}">
                <a16:creationId xmlns:a16="http://schemas.microsoft.com/office/drawing/2014/main" id="{917D4D4F-4573-4060-AEA2-485C8D1A8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024"/>
          <a:stretch/>
        </p:blipFill>
        <p:spPr>
          <a:xfrm>
            <a:off x="6798771" y="252832"/>
            <a:ext cx="5445831" cy="6155745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828104" cy="693304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B41F19-2A6F-274D-9B51-8590A1B8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5" y="365125"/>
            <a:ext cx="5907225" cy="172160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7C822-CDA7-2648-8015-8DDE5D9D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75" y="2266121"/>
            <a:ext cx="5787955" cy="391084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CCC4DF-668E-D043-8A78-79084FAE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775" y="6408577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F8E62C-4B76-EF47-B0FA-1A5F4E38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fi-FI" dirty="0"/>
              <a:t>EDUFUTURA.FI</a:t>
            </a:r>
          </a:p>
        </p:txBody>
      </p:sp>
    </p:spTree>
    <p:extLst>
      <p:ext uri="{BB962C8B-B14F-4D97-AF65-F5344CB8AC3E}">
        <p14:creationId xmlns:p14="http://schemas.microsoft.com/office/powerpoint/2010/main" val="21035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ulko, henkilö, keltainen, polkupyörä&#10;&#10;Kuvaus luotu automaattisesti">
            <a:extLst>
              <a:ext uri="{FF2B5EF4-FFF2-40B4-BE49-F238E27FC236}">
                <a16:creationId xmlns:a16="http://schemas.microsoft.com/office/drawing/2014/main" id="{8B849C7E-4BE0-404B-ADE9-DCA50BA3F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33" r="13287"/>
          <a:stretch/>
        </p:blipFill>
        <p:spPr>
          <a:xfrm>
            <a:off x="6414052" y="1006087"/>
            <a:ext cx="5787955" cy="477078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-75044"/>
            <a:ext cx="12374217" cy="693304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B41F19-2A6F-274D-9B51-8590A1B8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5" y="365125"/>
            <a:ext cx="5907225" cy="172160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7C822-CDA7-2648-8015-8DDE5D9D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75" y="2266121"/>
            <a:ext cx="5787955" cy="391084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CCC4DF-668E-D043-8A78-79084FAE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775" y="6408577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F8E62C-4B76-EF47-B0FA-1A5F4E38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fi-FI" dirty="0"/>
              <a:t>EDUFUTURA.FI</a:t>
            </a:r>
          </a:p>
        </p:txBody>
      </p:sp>
    </p:spTree>
    <p:extLst>
      <p:ext uri="{BB962C8B-B14F-4D97-AF65-F5344CB8AC3E}">
        <p14:creationId xmlns:p14="http://schemas.microsoft.com/office/powerpoint/2010/main" val="6415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henkilö, sisä, keltainen&#10;&#10;Kuvaus luotu automaattisesti">
            <a:extLst>
              <a:ext uri="{FF2B5EF4-FFF2-40B4-BE49-F238E27FC236}">
                <a16:creationId xmlns:a16="http://schemas.microsoft.com/office/drawing/2014/main" id="{9E2DA9AC-4426-4DE7-A8E7-B3545F0BB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14" r="9691"/>
          <a:stretch/>
        </p:blipFill>
        <p:spPr>
          <a:xfrm>
            <a:off x="5227983" y="860770"/>
            <a:ext cx="6510130" cy="513646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36104" y="0"/>
            <a:ext cx="12828104" cy="693304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B41F19-2A6F-274D-9B51-8590A1B8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5" y="365125"/>
            <a:ext cx="5907225" cy="172160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7C822-CDA7-2648-8015-8DDE5D9D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75" y="2266121"/>
            <a:ext cx="5787955" cy="391084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CCC4DF-668E-D043-8A78-79084FAE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775" y="6408577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F8E62C-4B76-EF47-B0FA-1A5F4E38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fi-FI" dirty="0"/>
              <a:t>EDUFUTURA.FI</a:t>
            </a:r>
          </a:p>
        </p:txBody>
      </p:sp>
    </p:spTree>
    <p:extLst>
      <p:ext uri="{BB962C8B-B14F-4D97-AF65-F5344CB8AC3E}">
        <p14:creationId xmlns:p14="http://schemas.microsoft.com/office/powerpoint/2010/main" val="9787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90C23B2-E5DD-724E-AAF2-59D05F60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A87B23-1318-184C-8CCB-22FD8E124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408" y="1825625"/>
            <a:ext cx="5377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8B4BE-879A-EC42-8DFE-3E5227E45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4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29.12.2022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F27EFB-B982-8244-9211-693B67ADB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9079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r>
              <a:rPr lang="fi-FI" dirty="0"/>
              <a:t>EDUFUTURA.FI</a:t>
            </a:r>
          </a:p>
        </p:txBody>
      </p:sp>
    </p:spTree>
    <p:extLst>
      <p:ext uri="{BB962C8B-B14F-4D97-AF65-F5344CB8AC3E}">
        <p14:creationId xmlns:p14="http://schemas.microsoft.com/office/powerpoint/2010/main" val="190697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51" r:id="rId4"/>
    <p:sldLayoutId id="2147483686" r:id="rId5"/>
    <p:sldLayoutId id="2147483684" r:id="rId6"/>
    <p:sldLayoutId id="2147483650" r:id="rId7"/>
    <p:sldLayoutId id="2147483669" r:id="rId8"/>
    <p:sldLayoutId id="2147483683" r:id="rId9"/>
    <p:sldLayoutId id="2147483685" r:id="rId10"/>
    <p:sldLayoutId id="2147483652" r:id="rId11"/>
    <p:sldLayoutId id="2147483662" r:id="rId12"/>
    <p:sldLayoutId id="2147483663" r:id="rId13"/>
    <p:sldLayoutId id="2147483653" r:id="rId14"/>
    <p:sldLayoutId id="2147483665" r:id="rId15"/>
    <p:sldLayoutId id="2147483664" r:id="rId16"/>
    <p:sldLayoutId id="2147483654" r:id="rId17"/>
    <p:sldLayoutId id="2147483666" r:id="rId18"/>
    <p:sldLayoutId id="2147483655" r:id="rId19"/>
    <p:sldLayoutId id="2147483661" r:id="rId20"/>
    <p:sldLayoutId id="2147483656" r:id="rId21"/>
    <p:sldLayoutId id="2147483657" r:id="rId22"/>
    <p:sldLayoutId id="2147483682" r:id="rId23"/>
    <p:sldLayoutId id="2147483658" r:id="rId24"/>
    <p:sldLayoutId id="2147483659" r:id="rId25"/>
    <p:sldLayoutId id="2147483660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ira Sans Black" panose="020B050305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79AE79-0ACB-4442-9DA6-E2D02DF8E1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EduFutura Jyväskylä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4F8FCF5-6073-4B7E-8885-C0750C5C2E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Päivämäärä ja paikka</a:t>
            </a:r>
          </a:p>
          <a:p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39027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90E2BB28-FE4E-48E9-BB99-DB766EB92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593F2A9C-5893-4A2D-9FCD-539D0A62CA8C}"/>
              </a:ext>
            </a:extLst>
          </p:cNvPr>
          <p:cNvSpPr/>
          <p:nvPr/>
        </p:nvSpPr>
        <p:spPr>
          <a:xfrm>
            <a:off x="1981317" y="4629592"/>
            <a:ext cx="5507503" cy="2001512"/>
          </a:xfrm>
          <a:prstGeom prst="roundRect">
            <a:avLst/>
          </a:prstGeom>
          <a:ln>
            <a:solidFill>
              <a:srgbClr val="FE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361E6D5-C414-48B9-9EFD-F76AA9E3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5" t="7908" r="12887" b="11337"/>
          <a:stretch/>
        </p:blipFill>
        <p:spPr>
          <a:xfrm>
            <a:off x="7783032" y="3606323"/>
            <a:ext cx="4408968" cy="3081556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7F43832-8337-44A0-8FA9-3BDE89163626}"/>
              </a:ext>
            </a:extLst>
          </p:cNvPr>
          <p:cNvSpPr txBox="1"/>
          <p:nvPr/>
        </p:nvSpPr>
        <p:spPr>
          <a:xfrm>
            <a:off x="561489" y="1048645"/>
            <a:ext cx="110690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800" dirty="0">
                <a:latin typeface="Fira Sans" panose="020B0503050000020004" pitchFamily="34" charset="0"/>
              </a:rPr>
              <a:t> Osuvaa osaamista työelämän tarpeisiin.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800" dirty="0">
                <a:latin typeface="Fira Sans" panose="020B0503050000020004" pitchFamily="34" charset="0"/>
              </a:rPr>
              <a:t> Ennakoimme tulevaisuuden osaamistarpeita ja mukautamme tarjontaamme sen mukaisesti.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800" dirty="0">
                <a:latin typeface="Fira Sans" panose="020B0503050000020004" pitchFamily="34" charset="0"/>
              </a:rPr>
              <a:t> Yhteisiä asiantuntijoita ja yhteisiä tiloja.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800" dirty="0">
                <a:latin typeface="Fira Sans" panose="020B0503050000020004" pitchFamily="34" charset="0"/>
              </a:rPr>
              <a:t> Parannamme opiskelijoiden ohjausta ja tukitoimia </a:t>
            </a:r>
          </a:p>
          <a:p>
            <a:r>
              <a:rPr lang="fi-FI" sz="2800" dirty="0">
                <a:latin typeface="Fira Sans" panose="020B0503050000020004" pitchFamily="34" charset="0"/>
              </a:rPr>
              <a:t>=&gt; opiskelijoiden hyvinvointi.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800" dirty="0">
                <a:latin typeface="Fira Sans" panose="020B0503050000020004" pitchFamily="34" charset="0"/>
              </a:rPr>
              <a:t> Yhteisiä koulutuksia ja tapahtumia henkilöstölle.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400" b="1" dirty="0">
              <a:latin typeface="Fira Sans" panose="020B05030500000200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440B931-34C5-4BBD-A791-A7850DA266E6}"/>
              </a:ext>
            </a:extLst>
          </p:cNvPr>
          <p:cNvSpPr txBox="1"/>
          <p:nvPr/>
        </p:nvSpPr>
        <p:spPr>
          <a:xfrm>
            <a:off x="372140" y="170121"/>
            <a:ext cx="741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Fira Sans ExtraBold" panose="020B0903050000020004" pitchFamily="34" charset="0"/>
              </a:rPr>
              <a:t>EduFutura-yhteistyöllä myös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5FF33F9-28F4-4E7B-B6D2-61B431D2992F}"/>
              </a:ext>
            </a:extLst>
          </p:cNvPr>
          <p:cNvSpPr txBox="1"/>
          <p:nvPr/>
        </p:nvSpPr>
        <p:spPr>
          <a:xfrm>
            <a:off x="2243487" y="4907123"/>
            <a:ext cx="5083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latin typeface="Fira Sans" panose="020B0503050000020004" pitchFamily="34" charset="0"/>
              </a:rPr>
              <a:t>Opiskelijat mukana EduFuturan kehittämisessä EduFutura-johtoryhmässä, Student Forumissa </a:t>
            </a:r>
          </a:p>
          <a:p>
            <a:r>
              <a:rPr lang="fi-FI" sz="2400" b="1" dirty="0">
                <a:latin typeface="Fira Sans" panose="020B0503050000020004" pitchFamily="34" charset="0"/>
              </a:rPr>
              <a:t>ja kärkitiimien työryhmissä. </a:t>
            </a:r>
          </a:p>
        </p:txBody>
      </p:sp>
    </p:spTree>
    <p:extLst>
      <p:ext uri="{BB962C8B-B14F-4D97-AF65-F5344CB8AC3E}">
        <p14:creationId xmlns:p14="http://schemas.microsoft.com/office/powerpoint/2010/main" val="16769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3C63E2-E53C-4D15-B22E-54720E1D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EduFutura -konsepti 2023</a:t>
            </a:r>
          </a:p>
        </p:txBody>
      </p:sp>
    </p:spTree>
    <p:extLst>
      <p:ext uri="{BB962C8B-B14F-4D97-AF65-F5344CB8AC3E}">
        <p14:creationId xmlns:p14="http://schemas.microsoft.com/office/powerpoint/2010/main" val="4749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7B96E0-31E5-F996-BADB-F7C11118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39" y="1351721"/>
            <a:ext cx="5787955" cy="51301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latin typeface="Fira Sans ExtraBold" panose="020B0903050000020004" pitchFamily="34" charset="0"/>
              </a:rPr>
              <a:t>EduFutura integroidaan osaksi koulutusorganisaatioiden normaalia toimintaa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 dirty="0">
              <a:latin typeface="Fira Sans ExtraBold" panose="020B09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latin typeface="Fira Sans ExtraBold" panose="020B0903050000020004" pitchFamily="34" charset="0"/>
              </a:rPr>
              <a:t>Kärkitiimipohjaisesta mallista kehittämisohjelmapohjaiseen malliin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 dirty="0">
              <a:latin typeface="Fira Sans ExtraBold" panose="020B090305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latin typeface="Fira Sans ExtraBold" panose="020B0903050000020004" pitchFamily="34" charset="0"/>
              </a:rPr>
              <a:t>Kehittämisohjelmia toteuttavat 1-3 vuoden projektit</a:t>
            </a:r>
          </a:p>
          <a:p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8E114F84-A3D5-3A4F-D495-D3BFB4E9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52" y="366831"/>
            <a:ext cx="5907087" cy="798653"/>
          </a:xfrm>
        </p:spPr>
        <p:txBody>
          <a:bodyPr>
            <a:normAutofit/>
          </a:bodyPr>
          <a:lstStyle/>
          <a:p>
            <a:r>
              <a:rPr lang="fi-FI" dirty="0"/>
              <a:t>EduFutura konsepti 2023 </a:t>
            </a:r>
          </a:p>
        </p:txBody>
      </p:sp>
    </p:spTree>
    <p:extLst>
      <p:ext uri="{BB962C8B-B14F-4D97-AF65-F5344CB8AC3E}">
        <p14:creationId xmlns:p14="http://schemas.microsoft.com/office/powerpoint/2010/main" val="40903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8F4EDC8B-14AC-8744-362B-730EE7820E4F}"/>
              </a:ext>
            </a:extLst>
          </p:cNvPr>
          <p:cNvSpPr/>
          <p:nvPr/>
        </p:nvSpPr>
        <p:spPr>
          <a:xfrm>
            <a:off x="8416017" y="3973957"/>
            <a:ext cx="2928568" cy="19924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F231FDD9-5D95-7EA0-D430-1D38CD64C994}"/>
              </a:ext>
            </a:extLst>
          </p:cNvPr>
          <p:cNvSpPr/>
          <p:nvPr/>
        </p:nvSpPr>
        <p:spPr>
          <a:xfrm>
            <a:off x="8388855" y="2091362"/>
            <a:ext cx="2810919" cy="16663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4193DE5-B507-8A00-EDD1-645C630A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02" y="179575"/>
            <a:ext cx="10263808" cy="421954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EDUFUTURA JYVÄSKYLÄ KEHITTÄMISOHJELMAT 2023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4A6CC90B-659D-70D2-6C49-F65F97C4B1A0}"/>
              </a:ext>
            </a:extLst>
          </p:cNvPr>
          <p:cNvSpPr/>
          <p:nvPr/>
        </p:nvSpPr>
        <p:spPr>
          <a:xfrm>
            <a:off x="368997" y="750682"/>
            <a:ext cx="3469078" cy="5109431"/>
          </a:xfrm>
          <a:prstGeom prst="rect">
            <a:avLst/>
          </a:prstGeom>
          <a:noFill/>
          <a:ln>
            <a:solidFill>
              <a:srgbClr val="002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25ABAF1-2C02-57A8-5249-5F72C162F3B8}"/>
              </a:ext>
            </a:extLst>
          </p:cNvPr>
          <p:cNvSpPr txBox="1"/>
          <p:nvPr/>
        </p:nvSpPr>
        <p:spPr>
          <a:xfrm>
            <a:off x="422387" y="916621"/>
            <a:ext cx="3469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/>
            <a:r>
              <a:rPr lang="en-US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Joustavat, yksilölliset ja </a:t>
            </a:r>
            <a:br>
              <a:rPr lang="en-US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</a:br>
            <a:r>
              <a:rPr lang="en-US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laadukkaat opintopolut</a:t>
            </a:r>
          </a:p>
        </p:txBody>
      </p:sp>
      <p:sp>
        <p:nvSpPr>
          <p:cNvPr id="7" name="TextBox 258">
            <a:extLst>
              <a:ext uri="{FF2B5EF4-FFF2-40B4-BE49-F238E27FC236}">
                <a16:creationId xmlns:a16="http://schemas.microsoft.com/office/drawing/2014/main" id="{DFDDC36E-4F36-3FF2-ED1D-90DF58B51242}"/>
              </a:ext>
            </a:extLst>
          </p:cNvPr>
          <p:cNvSpPr txBox="1"/>
          <p:nvPr/>
        </p:nvSpPr>
        <p:spPr>
          <a:xfrm>
            <a:off x="434190" y="1912166"/>
            <a:ext cx="344174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>
              <a:lnSpc>
                <a:spcPts val="1800"/>
              </a:lnSpc>
            </a:pPr>
            <a:r>
              <a:rPr lang="en-US" sz="16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Siirtymät ja polut korkeakouluun ja korkeakoulujen välillä sekä niihin liittyvä ohjaus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4B267A7B-409E-8ACD-0B88-2E29EB6D57D0}"/>
              </a:ext>
            </a:extLst>
          </p:cNvPr>
          <p:cNvSpPr txBox="1"/>
          <p:nvPr/>
        </p:nvSpPr>
        <p:spPr>
          <a:xfrm>
            <a:off x="368997" y="2715510"/>
            <a:ext cx="3283623" cy="7746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C00000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Uudet ja nykyiset siirtymät ja ohjaus</a:t>
            </a: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Kv-opintopolut, kieliopinnot</a:t>
            </a: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EduFutura Sport Path</a:t>
            </a:r>
          </a:p>
        </p:txBody>
      </p:sp>
      <p:sp>
        <p:nvSpPr>
          <p:cNvPr id="9" name="TextBox 54">
            <a:extLst>
              <a:ext uri="{FF2B5EF4-FFF2-40B4-BE49-F238E27FC236}">
                <a16:creationId xmlns:a16="http://schemas.microsoft.com/office/drawing/2014/main" id="{77D48BFE-76FA-34AA-9372-DFCF9651730D}"/>
              </a:ext>
            </a:extLst>
          </p:cNvPr>
          <p:cNvSpPr txBox="1"/>
          <p:nvPr/>
        </p:nvSpPr>
        <p:spPr>
          <a:xfrm>
            <a:off x="416008" y="3636948"/>
            <a:ext cx="335136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>
              <a:lnSpc>
                <a:spcPts val="1800"/>
              </a:lnSpc>
            </a:pPr>
            <a:r>
              <a:rPr lang="en-US" sz="16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Uudenlainen koulutusalat yhdistävä osaaminen </a:t>
            </a:r>
          </a:p>
        </p:txBody>
      </p:sp>
      <p:sp>
        <p:nvSpPr>
          <p:cNvPr id="10" name="TextBox 53">
            <a:extLst>
              <a:ext uri="{FF2B5EF4-FFF2-40B4-BE49-F238E27FC236}">
                <a16:creationId xmlns:a16="http://schemas.microsoft.com/office/drawing/2014/main" id="{0C04A293-12C7-8611-E5F2-6A2EC620AC63}"/>
              </a:ext>
            </a:extLst>
          </p:cNvPr>
          <p:cNvSpPr txBox="1"/>
          <p:nvPr/>
        </p:nvSpPr>
        <p:spPr>
          <a:xfrm>
            <a:off x="572249" y="4209460"/>
            <a:ext cx="3360523" cy="14671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C00000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Tutkinto-ohjelmien yhteiset moduulit; uudet tutkinto-ohjelmat</a:t>
            </a: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C00000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Tutkintoon johtavassa koulutuksessa selkeä työnjako ja profiili</a:t>
            </a: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C00000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EF Koodarikoulu </a:t>
            </a:r>
          </a:p>
          <a:p>
            <a:pPr defTabSz="914217">
              <a:lnSpc>
                <a:spcPts val="1800"/>
              </a:lnSpc>
            </a:pPr>
            <a:endParaRPr lang="en-US" sz="1400" spc="-10" dirty="0">
              <a:solidFill>
                <a:srgbClr val="00244A"/>
              </a:solidFill>
              <a:latin typeface="Fira Sans" panose="020B0503050000020004" pitchFamily="34" charset="0"/>
              <a:cs typeface="Poppins" panose="00000500000000000000" pitchFamily="2" charset="0"/>
            </a:endParaRPr>
          </a:p>
        </p:txBody>
      </p:sp>
      <p:sp>
        <p:nvSpPr>
          <p:cNvPr id="11" name="TextBox 260">
            <a:extLst>
              <a:ext uri="{FF2B5EF4-FFF2-40B4-BE49-F238E27FC236}">
                <a16:creationId xmlns:a16="http://schemas.microsoft.com/office/drawing/2014/main" id="{4EBAE484-9B20-4F2D-3CC7-993A89CAE814}"/>
              </a:ext>
            </a:extLst>
          </p:cNvPr>
          <p:cNvSpPr txBox="1"/>
          <p:nvPr/>
        </p:nvSpPr>
        <p:spPr>
          <a:xfrm>
            <a:off x="3994978" y="1842093"/>
            <a:ext cx="354978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>
              <a:lnSpc>
                <a:spcPts val="1800"/>
              </a:lnSpc>
            </a:pPr>
            <a:r>
              <a:rPr lang="en-US" sz="16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Kansainvälisten osaajien veto-voiman lisääminen ja integrointi alueelle</a:t>
            </a:r>
          </a:p>
        </p:txBody>
      </p:sp>
      <p:sp>
        <p:nvSpPr>
          <p:cNvPr id="12" name="TextBox 67">
            <a:extLst>
              <a:ext uri="{FF2B5EF4-FFF2-40B4-BE49-F238E27FC236}">
                <a16:creationId xmlns:a16="http://schemas.microsoft.com/office/drawing/2014/main" id="{19CC21B5-AA69-0E3B-58CC-92CF8FF4EF6B}"/>
              </a:ext>
            </a:extLst>
          </p:cNvPr>
          <p:cNvSpPr txBox="1"/>
          <p:nvPr/>
        </p:nvSpPr>
        <p:spPr>
          <a:xfrm>
            <a:off x="4085016" y="2548295"/>
            <a:ext cx="3369711" cy="12363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Koulutusratkaisuiden ja -ketjujen kehittäminen yhdessä työelämän ja kuntien kanssa</a:t>
            </a: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Talent Hub &amp; Talent Boost: toimintamallin vakiinnuttaminen</a:t>
            </a:r>
          </a:p>
        </p:txBody>
      </p:sp>
      <p:sp>
        <p:nvSpPr>
          <p:cNvPr id="13" name="TextBox 63">
            <a:extLst>
              <a:ext uri="{FF2B5EF4-FFF2-40B4-BE49-F238E27FC236}">
                <a16:creationId xmlns:a16="http://schemas.microsoft.com/office/drawing/2014/main" id="{45E81A32-AEF1-D523-DCD1-8AEBDFF1EB65}"/>
              </a:ext>
            </a:extLst>
          </p:cNvPr>
          <p:cNvSpPr txBox="1"/>
          <p:nvPr/>
        </p:nvSpPr>
        <p:spPr>
          <a:xfrm>
            <a:off x="3982308" y="3767924"/>
            <a:ext cx="350511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>
              <a:lnSpc>
                <a:spcPts val="1800"/>
              </a:lnSpc>
            </a:pPr>
            <a:r>
              <a:rPr lang="en-US" sz="1600" spc="-10" dirty="0">
                <a:solidFill>
                  <a:srgbClr val="C00000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Toimiva työelämäpalvelumalli yrityksille ja elinkeinoelämälle </a:t>
            </a:r>
          </a:p>
        </p:txBody>
      </p:sp>
      <p:sp>
        <p:nvSpPr>
          <p:cNvPr id="14" name="TextBox 64">
            <a:extLst>
              <a:ext uri="{FF2B5EF4-FFF2-40B4-BE49-F238E27FC236}">
                <a16:creationId xmlns:a16="http://schemas.microsoft.com/office/drawing/2014/main" id="{7D7EBE14-4ABD-C831-7A1C-43D4EECA9D4D}"/>
              </a:ext>
            </a:extLst>
          </p:cNvPr>
          <p:cNvSpPr txBox="1"/>
          <p:nvPr/>
        </p:nvSpPr>
        <p:spPr>
          <a:xfrm>
            <a:off x="4050732" y="4302034"/>
            <a:ext cx="3448373" cy="7746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Työelämäpalvelumallin rakenne</a:t>
            </a:r>
          </a:p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Osaamisen täydentäminen ja uudistuminen, jatkuva oppiminen</a:t>
            </a:r>
          </a:p>
        </p:txBody>
      </p:sp>
      <p:sp>
        <p:nvSpPr>
          <p:cNvPr id="15" name="TextBox 65">
            <a:extLst>
              <a:ext uri="{FF2B5EF4-FFF2-40B4-BE49-F238E27FC236}">
                <a16:creationId xmlns:a16="http://schemas.microsoft.com/office/drawing/2014/main" id="{7C02F698-4798-DB29-1138-C23E59DC6EFC}"/>
              </a:ext>
            </a:extLst>
          </p:cNvPr>
          <p:cNvSpPr txBox="1"/>
          <p:nvPr/>
        </p:nvSpPr>
        <p:spPr>
          <a:xfrm>
            <a:off x="3976134" y="5076733"/>
            <a:ext cx="346907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>
              <a:lnSpc>
                <a:spcPts val="1800"/>
              </a:lnSpc>
            </a:pPr>
            <a:r>
              <a:rPr lang="en-US" sz="1600" spc="-10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Vaikuttava TKKI-yhteistyö hyvinvointialueella</a:t>
            </a:r>
          </a:p>
        </p:txBody>
      </p:sp>
      <p:sp>
        <p:nvSpPr>
          <p:cNvPr id="16" name="TextBox 71">
            <a:extLst>
              <a:ext uri="{FF2B5EF4-FFF2-40B4-BE49-F238E27FC236}">
                <a16:creationId xmlns:a16="http://schemas.microsoft.com/office/drawing/2014/main" id="{0B5F3F09-3D68-B3F2-F1AD-1F6B7AE1613A}"/>
              </a:ext>
            </a:extLst>
          </p:cNvPr>
          <p:cNvSpPr txBox="1"/>
          <p:nvPr/>
        </p:nvSpPr>
        <p:spPr>
          <a:xfrm>
            <a:off x="4163509" y="5567750"/>
            <a:ext cx="3381260" cy="5438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defTabSz="914217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spc="-10" dirty="0">
                <a:solidFill>
                  <a:srgbClr val="C00000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Uudistettu monialainen harjoittelu-malli (EduFutura SOTE Hub) 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E0E8455B-44FF-1AD0-80DF-825D8C53A146}"/>
              </a:ext>
            </a:extLst>
          </p:cNvPr>
          <p:cNvSpPr txBox="1"/>
          <p:nvPr/>
        </p:nvSpPr>
        <p:spPr>
          <a:xfrm>
            <a:off x="434190" y="5606197"/>
            <a:ext cx="33942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50" dirty="0">
                <a:latin typeface="Fira Sans" panose="020B0503050000020004" pitchFamily="34" charset="0"/>
              </a:rPr>
              <a:t>*</a:t>
            </a:r>
            <a:r>
              <a:rPr lang="fi-FI" sz="1000" dirty="0">
                <a:latin typeface="Fira Sans" panose="020B0503050000020004" pitchFamily="34" charset="0"/>
              </a:rPr>
              <a:t>punaisella merkityt ensimmäiset kehittämiskohteet</a:t>
            </a:r>
          </a:p>
        </p:txBody>
      </p:sp>
      <p:sp>
        <p:nvSpPr>
          <p:cNvPr id="18" name="TextBox 259">
            <a:extLst>
              <a:ext uri="{FF2B5EF4-FFF2-40B4-BE49-F238E27FC236}">
                <a16:creationId xmlns:a16="http://schemas.microsoft.com/office/drawing/2014/main" id="{15A07DA1-6B68-BF53-9269-128FD9753C71}"/>
              </a:ext>
            </a:extLst>
          </p:cNvPr>
          <p:cNvSpPr txBox="1"/>
          <p:nvPr/>
        </p:nvSpPr>
        <p:spPr>
          <a:xfrm>
            <a:off x="4202129" y="811351"/>
            <a:ext cx="341166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Kilpailukykyä ja elinvoimaa tulevaisuuden osaamisella ja työelämäpalveluilla</a:t>
            </a:r>
          </a:p>
        </p:txBody>
      </p:sp>
      <p:sp>
        <p:nvSpPr>
          <p:cNvPr id="19" name="TextBox 259">
            <a:extLst>
              <a:ext uri="{FF2B5EF4-FFF2-40B4-BE49-F238E27FC236}">
                <a16:creationId xmlns:a16="http://schemas.microsoft.com/office/drawing/2014/main" id="{6D5EFB92-0781-849D-4CA4-DBE00BA3375D}"/>
              </a:ext>
            </a:extLst>
          </p:cNvPr>
          <p:cNvSpPr txBox="1"/>
          <p:nvPr/>
        </p:nvSpPr>
        <p:spPr>
          <a:xfrm>
            <a:off x="8454789" y="2184149"/>
            <a:ext cx="2318191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17"/>
            <a:r>
              <a:rPr lang="en-US" sz="2000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YKSILLÖLLISET, LAADUKKAAT JA JOUSTAVAT OPINTOPOLUT</a:t>
            </a:r>
          </a:p>
          <a:p>
            <a:pPr defTabSz="914217"/>
            <a:r>
              <a:rPr lang="en-US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Opiskelijalupaus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A5D368A9-0C18-57E0-3708-56F07264ED31}"/>
              </a:ext>
            </a:extLst>
          </p:cNvPr>
          <p:cNvSpPr txBox="1"/>
          <p:nvPr/>
        </p:nvSpPr>
        <p:spPr>
          <a:xfrm>
            <a:off x="7775663" y="2046780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accent1"/>
                </a:solidFill>
                <a:latin typeface="Fira Sans Black" panose="020B0A03050000020004" pitchFamily="34" charset="0"/>
              </a:rPr>
              <a:t>1</a:t>
            </a:r>
          </a:p>
        </p:txBody>
      </p:sp>
      <p:sp>
        <p:nvSpPr>
          <p:cNvPr id="21" name="TextBox 259">
            <a:extLst>
              <a:ext uri="{FF2B5EF4-FFF2-40B4-BE49-F238E27FC236}">
                <a16:creationId xmlns:a16="http://schemas.microsoft.com/office/drawing/2014/main" id="{74630486-6F3F-8EDB-97BB-13782C79EF50}"/>
              </a:ext>
            </a:extLst>
          </p:cNvPr>
          <p:cNvSpPr txBox="1"/>
          <p:nvPr/>
        </p:nvSpPr>
        <p:spPr>
          <a:xfrm>
            <a:off x="8454789" y="4004420"/>
            <a:ext cx="3104686" cy="1908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KILPAILUKYKYÄ JA ELINVOIMAA TULEVAISUUDEN OSAAMISELLA JA TYÖELÄMÄPALVELUILLA</a:t>
            </a:r>
          </a:p>
          <a:p>
            <a:pPr defTabSz="914217"/>
            <a:r>
              <a:rPr lang="en-US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Yhteiskunnallinen lupaus</a:t>
            </a:r>
          </a:p>
        </p:txBody>
      </p:sp>
      <p:sp>
        <p:nvSpPr>
          <p:cNvPr id="22" name="Nuoli: Oikea 21">
            <a:extLst>
              <a:ext uri="{FF2B5EF4-FFF2-40B4-BE49-F238E27FC236}">
                <a16:creationId xmlns:a16="http://schemas.microsoft.com/office/drawing/2014/main" id="{2737919C-9254-E371-D484-36EA4F689E7B}"/>
              </a:ext>
            </a:extLst>
          </p:cNvPr>
          <p:cNvSpPr/>
          <p:nvPr/>
        </p:nvSpPr>
        <p:spPr>
          <a:xfrm>
            <a:off x="1" y="5898540"/>
            <a:ext cx="12192000" cy="129448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3" name="TextBox 262">
            <a:extLst>
              <a:ext uri="{FF2B5EF4-FFF2-40B4-BE49-F238E27FC236}">
                <a16:creationId xmlns:a16="http://schemas.microsoft.com/office/drawing/2014/main" id="{4DC5E26D-5285-56CD-7838-756B3950F7CA}"/>
              </a:ext>
            </a:extLst>
          </p:cNvPr>
          <p:cNvSpPr txBox="1"/>
          <p:nvPr/>
        </p:nvSpPr>
        <p:spPr>
          <a:xfrm>
            <a:off x="323802" y="6398367"/>
            <a:ext cx="1067587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sz="1600" b="1" spc="-15" dirty="0">
                <a:solidFill>
                  <a:srgbClr val="00244A"/>
                </a:solidFill>
                <a:latin typeface="Fira Sans" panose="020B0503050000020004" pitchFamily="34" charset="0"/>
                <a:cs typeface="Poppins" panose="00000500000000000000" pitchFamily="2" charset="0"/>
              </a:rPr>
              <a:t>EDUFUTURA-YHTEISTYÖTÄ TUETAAN KUSTANNUSTEHOKKAILLA YHTEISILLÄ RATKAISUILLA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0A0A6CDA-3E15-325F-A0F8-EFFFE54606AA}"/>
              </a:ext>
            </a:extLst>
          </p:cNvPr>
          <p:cNvSpPr txBox="1"/>
          <p:nvPr/>
        </p:nvSpPr>
        <p:spPr>
          <a:xfrm>
            <a:off x="7854087" y="3926709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ABA0CF"/>
                </a:solidFill>
                <a:latin typeface="Fira Sans Black" panose="020B0A03050000020004" pitchFamily="34" charset="0"/>
              </a:rPr>
              <a:t>2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2D3A2FA1-94F5-DB12-B10A-F981C8245AAC}"/>
              </a:ext>
            </a:extLst>
          </p:cNvPr>
          <p:cNvSpPr txBox="1"/>
          <p:nvPr/>
        </p:nvSpPr>
        <p:spPr>
          <a:xfrm>
            <a:off x="7613798" y="926779"/>
            <a:ext cx="451096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44A"/>
                </a:solidFill>
                <a:effectLst/>
                <a:uLnTx/>
                <a:uFillTx/>
                <a:latin typeface="Fira Sans ExtraBold" panose="020B0903050000020004" pitchFamily="34" charset="0"/>
                <a:ea typeface="+mn-ea"/>
                <a:cs typeface="+mn-cs"/>
              </a:rPr>
              <a:t>EDUFUTURA-STRATEGIA 2020 – 2024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24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349"/>
                </a:solidFill>
                <a:effectLst/>
                <a:uLnTx/>
                <a:uFillTx/>
                <a:latin typeface="Fira Sans ExtraBold" panose="020B0903050000020004" pitchFamily="34" charset="0"/>
                <a:ea typeface="+mn-ea"/>
                <a:cs typeface="+mn-cs"/>
              </a:rPr>
              <a:t>EDUFUTURA LUO MERKITYKSELLISTÄ OSAAMISTA JA KILPAILUKYKYÄ</a:t>
            </a:r>
          </a:p>
        </p:txBody>
      </p: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9CE11F26-DC48-B2C9-0D22-30BE5B4D9AD4}"/>
              </a:ext>
            </a:extLst>
          </p:cNvPr>
          <p:cNvCxnSpPr>
            <a:cxnSpLocks/>
          </p:cNvCxnSpPr>
          <p:nvPr/>
        </p:nvCxnSpPr>
        <p:spPr>
          <a:xfrm>
            <a:off x="8254371" y="2109962"/>
            <a:ext cx="0" cy="9780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8AE28C68-8BED-EAE4-F602-F6B3200D4232}"/>
              </a:ext>
            </a:extLst>
          </p:cNvPr>
          <p:cNvCxnSpPr>
            <a:cxnSpLocks/>
          </p:cNvCxnSpPr>
          <p:nvPr/>
        </p:nvCxnSpPr>
        <p:spPr>
          <a:xfrm>
            <a:off x="8274940" y="3980521"/>
            <a:ext cx="0" cy="978006"/>
          </a:xfrm>
          <a:prstGeom prst="line">
            <a:avLst/>
          </a:prstGeom>
          <a:ln w="38100">
            <a:solidFill>
              <a:srgbClr val="ABA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iruutu 28">
            <a:extLst>
              <a:ext uri="{FF2B5EF4-FFF2-40B4-BE49-F238E27FC236}">
                <a16:creationId xmlns:a16="http://schemas.microsoft.com/office/drawing/2014/main" id="{5633060A-E036-A099-8D78-89568DA6F223}"/>
              </a:ext>
            </a:extLst>
          </p:cNvPr>
          <p:cNvSpPr txBox="1"/>
          <p:nvPr/>
        </p:nvSpPr>
        <p:spPr>
          <a:xfrm>
            <a:off x="9794314" y="6285579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Fira Sans Black" panose="020B0A03050000020004" pitchFamily="34" charset="0"/>
              </a:rPr>
              <a:t>3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6230092B-5F29-4757-0966-1AA2581E4C68}"/>
              </a:ext>
            </a:extLst>
          </p:cNvPr>
          <p:cNvSpPr txBox="1"/>
          <p:nvPr/>
        </p:nvSpPr>
        <p:spPr>
          <a:xfrm>
            <a:off x="434190" y="817489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accent1"/>
                </a:solidFill>
                <a:latin typeface="Fira Sans Black" panose="020B0A03050000020004" pitchFamily="34" charset="0"/>
              </a:rPr>
              <a:t>1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007C139B-1B0F-4185-8BDF-F29CBBE9A23C}"/>
              </a:ext>
            </a:extLst>
          </p:cNvPr>
          <p:cNvSpPr txBox="1"/>
          <p:nvPr/>
        </p:nvSpPr>
        <p:spPr>
          <a:xfrm>
            <a:off x="3953270" y="690418"/>
            <a:ext cx="8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ABA0CF"/>
                </a:solidFill>
                <a:latin typeface="Fira Sans Black" panose="020B0A03050000020004" pitchFamily="34" charset="0"/>
              </a:rPr>
              <a:t>2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2C3CE8E3-987B-C719-6EE5-AC657C9AD97D}"/>
              </a:ext>
            </a:extLst>
          </p:cNvPr>
          <p:cNvSpPr/>
          <p:nvPr/>
        </p:nvSpPr>
        <p:spPr>
          <a:xfrm>
            <a:off x="4006661" y="774837"/>
            <a:ext cx="3469078" cy="5390740"/>
          </a:xfrm>
          <a:prstGeom prst="rect">
            <a:avLst/>
          </a:prstGeom>
          <a:noFill/>
          <a:ln>
            <a:solidFill>
              <a:srgbClr val="002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19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E9C7D1-5F70-5958-4069-8583D189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3" y="348115"/>
            <a:ext cx="4238767" cy="1054242"/>
          </a:xfrm>
        </p:spPr>
        <p:txBody>
          <a:bodyPr/>
          <a:lstStyle/>
          <a:p>
            <a:r>
              <a:rPr lang="fi-FI" dirty="0"/>
              <a:t>Kehittämisohjelma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9F0F-CD16-FFB8-956E-82CCFDE3941B}"/>
              </a:ext>
            </a:extLst>
          </p:cNvPr>
          <p:cNvSpPr/>
          <p:nvPr/>
        </p:nvSpPr>
        <p:spPr>
          <a:xfrm>
            <a:off x="4375596" y="320051"/>
            <a:ext cx="5047799" cy="6128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95AD5580-F443-152C-5108-DE0480DAE50A}"/>
              </a:ext>
            </a:extLst>
          </p:cNvPr>
          <p:cNvSpPr/>
          <p:nvPr/>
        </p:nvSpPr>
        <p:spPr>
          <a:xfrm>
            <a:off x="5419574" y="1871993"/>
            <a:ext cx="3216925" cy="495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Fira Sans" panose="020B05030500000200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48DF24-8863-9D00-4CC6-B669E2AE69BB}"/>
              </a:ext>
            </a:extLst>
          </p:cNvPr>
          <p:cNvSpPr/>
          <p:nvPr/>
        </p:nvSpPr>
        <p:spPr>
          <a:xfrm>
            <a:off x="5419574" y="2635106"/>
            <a:ext cx="3216925" cy="495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latin typeface="Fira Sans" panose="020B05030500000200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FFD3CE80-90B1-C3C6-CAE5-438CD2EB841E}"/>
              </a:ext>
            </a:extLst>
          </p:cNvPr>
          <p:cNvSpPr txBox="1"/>
          <p:nvPr/>
        </p:nvSpPr>
        <p:spPr>
          <a:xfrm>
            <a:off x="5714136" y="2720189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4D2CC29F-4629-2D15-3537-20D074AC940D}"/>
              </a:ext>
            </a:extLst>
          </p:cNvPr>
          <p:cNvSpPr/>
          <p:nvPr/>
        </p:nvSpPr>
        <p:spPr>
          <a:xfrm>
            <a:off x="5864905" y="664210"/>
            <a:ext cx="2071171" cy="942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4A46C74-A921-CB33-3E48-BF01957323F1}"/>
              </a:ext>
            </a:extLst>
          </p:cNvPr>
          <p:cNvSpPr txBox="1"/>
          <p:nvPr/>
        </p:nvSpPr>
        <p:spPr>
          <a:xfrm>
            <a:off x="6166443" y="875278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latin typeface="Fira Sans" panose="020B0503050000020004" pitchFamily="34" charset="0"/>
              </a:rPr>
              <a:t>Ohjausryhmä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ED05DBC0-36DE-9790-7CB6-48D6DEBD2E17}"/>
              </a:ext>
            </a:extLst>
          </p:cNvPr>
          <p:cNvSpPr txBox="1"/>
          <p:nvPr/>
        </p:nvSpPr>
        <p:spPr>
          <a:xfrm>
            <a:off x="4702897" y="1114536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>
                <a:latin typeface="Fira Sans" panose="020B0503050000020004" pitchFamily="34" charset="0"/>
              </a:rPr>
              <a:t>Omistaja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77FAD61A-E93A-4FBB-9804-273D751B1A04}"/>
              </a:ext>
            </a:extLst>
          </p:cNvPr>
          <p:cNvSpPr txBox="1"/>
          <p:nvPr/>
        </p:nvSpPr>
        <p:spPr>
          <a:xfrm>
            <a:off x="8130880" y="1114536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>
                <a:latin typeface="Fira Sans" panose="020B0503050000020004" pitchFamily="34" charset="0"/>
              </a:rPr>
              <a:t>Omistaja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99B5B3A-1ADA-B870-98F8-CD58D96B1E3D}"/>
              </a:ext>
            </a:extLst>
          </p:cNvPr>
          <p:cNvSpPr txBox="1"/>
          <p:nvPr/>
        </p:nvSpPr>
        <p:spPr>
          <a:xfrm>
            <a:off x="6157048" y="1200945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Fira Sans" panose="020B0503050000020004" pitchFamily="34" charset="0"/>
              </a:rPr>
              <a:t>9-10 henkilöä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94F40CC3-232F-4744-AE60-ECC582C0867C}"/>
              </a:ext>
            </a:extLst>
          </p:cNvPr>
          <p:cNvSpPr txBox="1"/>
          <p:nvPr/>
        </p:nvSpPr>
        <p:spPr>
          <a:xfrm>
            <a:off x="5697566" y="1966751"/>
            <a:ext cx="263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Projektipäällikkö ja projektiryhmä</a:t>
            </a:r>
          </a:p>
        </p:txBody>
      </p:sp>
      <p:sp>
        <p:nvSpPr>
          <p:cNvPr id="17" name="Arrow: Curved Right 19">
            <a:extLst>
              <a:ext uri="{FF2B5EF4-FFF2-40B4-BE49-F238E27FC236}">
                <a16:creationId xmlns:a16="http://schemas.microsoft.com/office/drawing/2014/main" id="{3E1681FA-A4AF-AD80-75A6-DDAD714E4BA4}"/>
              </a:ext>
            </a:extLst>
          </p:cNvPr>
          <p:cNvSpPr/>
          <p:nvPr/>
        </p:nvSpPr>
        <p:spPr>
          <a:xfrm>
            <a:off x="4533572" y="1472035"/>
            <a:ext cx="921634" cy="25969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8" name="Arrow: Curved Right 18">
            <a:extLst>
              <a:ext uri="{FF2B5EF4-FFF2-40B4-BE49-F238E27FC236}">
                <a16:creationId xmlns:a16="http://schemas.microsoft.com/office/drawing/2014/main" id="{0BE0CEA5-0235-D635-B441-0E1F1A507FBF}"/>
              </a:ext>
            </a:extLst>
          </p:cNvPr>
          <p:cNvSpPr/>
          <p:nvPr/>
        </p:nvSpPr>
        <p:spPr>
          <a:xfrm>
            <a:off x="4594013" y="1492071"/>
            <a:ext cx="791372" cy="19959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9" name="Arrow: Curved Right 17">
            <a:extLst>
              <a:ext uri="{FF2B5EF4-FFF2-40B4-BE49-F238E27FC236}">
                <a16:creationId xmlns:a16="http://schemas.microsoft.com/office/drawing/2014/main" id="{C6ADDECB-EB53-B8FC-0C4E-2440DEF801C8}"/>
              </a:ext>
            </a:extLst>
          </p:cNvPr>
          <p:cNvSpPr/>
          <p:nvPr/>
        </p:nvSpPr>
        <p:spPr>
          <a:xfrm>
            <a:off x="4816234" y="1492071"/>
            <a:ext cx="638972" cy="11430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B99D2F99-940C-11B4-4349-BD26E72C21B3}"/>
              </a:ext>
            </a:extLst>
          </p:cNvPr>
          <p:cNvSpPr/>
          <p:nvPr/>
        </p:nvSpPr>
        <p:spPr>
          <a:xfrm>
            <a:off x="5520698" y="3374231"/>
            <a:ext cx="3216925" cy="495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52D9E9DA-F6F9-6B07-9D4E-085A0F52D26B}"/>
              </a:ext>
            </a:extLst>
          </p:cNvPr>
          <p:cNvSpPr txBox="1"/>
          <p:nvPr/>
        </p:nvSpPr>
        <p:spPr>
          <a:xfrm>
            <a:off x="5815260" y="3459314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3710460B-C49A-FA0C-548D-FCD6C14F7A5E}"/>
              </a:ext>
            </a:extLst>
          </p:cNvPr>
          <p:cNvSpPr/>
          <p:nvPr/>
        </p:nvSpPr>
        <p:spPr>
          <a:xfrm>
            <a:off x="5487322" y="4157551"/>
            <a:ext cx="3216925" cy="495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3D540FD-6D71-17DF-9CCF-C58535E6A748}"/>
              </a:ext>
            </a:extLst>
          </p:cNvPr>
          <p:cNvSpPr txBox="1"/>
          <p:nvPr/>
        </p:nvSpPr>
        <p:spPr>
          <a:xfrm>
            <a:off x="5781884" y="4242634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26" name="Arrow: Curved Right 20">
            <a:extLst>
              <a:ext uri="{FF2B5EF4-FFF2-40B4-BE49-F238E27FC236}">
                <a16:creationId xmlns:a16="http://schemas.microsoft.com/office/drawing/2014/main" id="{0505DC4F-D767-E52A-C042-3C50E085115C}"/>
              </a:ext>
            </a:extLst>
          </p:cNvPr>
          <p:cNvSpPr/>
          <p:nvPr/>
        </p:nvSpPr>
        <p:spPr>
          <a:xfrm flipH="1">
            <a:off x="8672642" y="1846360"/>
            <a:ext cx="592668" cy="28954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7" name="Arrow: Curved Right 20">
            <a:extLst>
              <a:ext uri="{FF2B5EF4-FFF2-40B4-BE49-F238E27FC236}">
                <a16:creationId xmlns:a16="http://schemas.microsoft.com/office/drawing/2014/main" id="{C8319BED-8273-219F-F574-725AFCD959F5}"/>
              </a:ext>
            </a:extLst>
          </p:cNvPr>
          <p:cNvSpPr/>
          <p:nvPr/>
        </p:nvSpPr>
        <p:spPr>
          <a:xfrm flipH="1">
            <a:off x="8723901" y="1921214"/>
            <a:ext cx="592668" cy="327751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D53F9DA5-6C5D-65E4-3846-D0DF07B692C4}"/>
              </a:ext>
            </a:extLst>
          </p:cNvPr>
          <p:cNvSpPr/>
          <p:nvPr/>
        </p:nvSpPr>
        <p:spPr>
          <a:xfrm>
            <a:off x="5520698" y="4843829"/>
            <a:ext cx="3216925" cy="495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21AD6530-EA27-2C74-D18F-A37FEF801D4A}"/>
              </a:ext>
            </a:extLst>
          </p:cNvPr>
          <p:cNvSpPr txBox="1"/>
          <p:nvPr/>
        </p:nvSpPr>
        <p:spPr>
          <a:xfrm>
            <a:off x="5781884" y="4940871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Fira Sans" panose="020B0503050000020004" pitchFamily="34" charset="0"/>
              </a:rPr>
              <a:t>Projektipäällikkö ja projektiryhmä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DA05E5C3-077A-98A9-78E3-C562F5B0AA21}"/>
              </a:ext>
            </a:extLst>
          </p:cNvPr>
          <p:cNvSpPr txBox="1"/>
          <p:nvPr/>
        </p:nvSpPr>
        <p:spPr>
          <a:xfrm>
            <a:off x="4979623" y="5574187"/>
            <a:ext cx="40616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Fira Sans" panose="020B0503050000020004" pitchFamily="34" charset="0"/>
              </a:rPr>
              <a:t>EF verkostopäällikkö = valmistelija</a:t>
            </a:r>
          </a:p>
        </p:txBody>
      </p:sp>
    </p:spTree>
    <p:extLst>
      <p:ext uri="{BB962C8B-B14F-4D97-AF65-F5344CB8AC3E}">
        <p14:creationId xmlns:p14="http://schemas.microsoft.com/office/powerpoint/2010/main" val="1782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695CFD-2103-886F-AF1F-86EAAC26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206"/>
            <a:ext cx="10263808" cy="1325563"/>
          </a:xfrm>
        </p:spPr>
        <p:txBody>
          <a:bodyPr/>
          <a:lstStyle/>
          <a:p>
            <a:r>
              <a:rPr lang="fi-FI" dirty="0"/>
              <a:t>EduFutura-johtoryhmän painopisteet 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FF6DEB-2A34-AB36-2F45-276D27939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228" y="1384271"/>
            <a:ext cx="10833903" cy="477956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AutoNum type="arabicParenR"/>
            </a:pPr>
            <a:r>
              <a:rPr lang="fi-FI" b="1" dirty="0"/>
              <a:t>Uusi EduFutura-konsepti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fi-FI" dirty="0"/>
              <a:t>EduFutura integroidaan osaksi koulutusorganisaatioiden toimintaa ja prosesseja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fi-FI" dirty="0"/>
              <a:t>Kehittämisohjelmapohjainen toimintamalli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fi-FI" dirty="0"/>
              <a:t>Vaikuttavuutta ja näkyviä tuloksia 1-3 vuoden projekteilla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fi-FI" dirty="0"/>
          </a:p>
          <a:p>
            <a:pPr algn="l"/>
            <a:r>
              <a:rPr lang="fi-FI" b="1" dirty="0"/>
              <a:t>2) Toimiva työelämäpalvelumalli yrityksille ja elinkeinoelämälle </a:t>
            </a:r>
          </a:p>
          <a:p>
            <a:pPr algn="l"/>
            <a:endParaRPr lang="fi-FI" b="1" dirty="0"/>
          </a:p>
          <a:p>
            <a:pPr algn="l"/>
            <a:r>
              <a:rPr lang="fi-FI" b="1" dirty="0"/>
              <a:t>3) Vaikuttava yhteistyö Keski-Suomen hyvinvointialueen kanssa  </a:t>
            </a:r>
          </a:p>
          <a:p>
            <a:pPr algn="l"/>
            <a:endParaRPr lang="fi-FI" b="1" dirty="0"/>
          </a:p>
          <a:p>
            <a:pPr algn="l"/>
            <a:r>
              <a:rPr lang="fi-FI" b="1" dirty="0"/>
              <a:t>4) Kustannustehokkaat yhteiset ratkaisut</a:t>
            </a:r>
          </a:p>
        </p:txBody>
      </p:sp>
    </p:spTree>
    <p:extLst>
      <p:ext uri="{BB962C8B-B14F-4D97-AF65-F5344CB8AC3E}">
        <p14:creationId xmlns:p14="http://schemas.microsoft.com/office/powerpoint/2010/main" val="3889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590312-1164-4425-9A37-C4532681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Ristiinopiskelu EduFuturassa</a:t>
            </a:r>
          </a:p>
        </p:txBody>
      </p:sp>
    </p:spTree>
    <p:extLst>
      <p:ext uri="{BB962C8B-B14F-4D97-AF65-F5344CB8AC3E}">
        <p14:creationId xmlns:p14="http://schemas.microsoft.com/office/powerpoint/2010/main" val="37694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50818F65-690B-4FB6-A1FA-C383191892A4}"/>
              </a:ext>
            </a:extLst>
          </p:cNvPr>
          <p:cNvSpPr txBox="1">
            <a:spLocks/>
          </p:cNvSpPr>
          <p:nvPr/>
        </p:nvSpPr>
        <p:spPr>
          <a:xfrm>
            <a:off x="568123" y="249375"/>
            <a:ext cx="7187879" cy="79436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>
                <a:latin typeface="Fira Sans ExtraBold" panose="020B0903050000020004" pitchFamily="34" charset="0"/>
              </a:rPr>
              <a:t>Ristiinopiskelu</a:t>
            </a:r>
            <a:r>
              <a:rPr lang="fi-FI" sz="4000" dirty="0">
                <a:solidFill>
                  <a:srgbClr val="FED600"/>
                </a:solidFill>
                <a:latin typeface="Fira Sans ExtraBold" panose="020B0903050000020004" pitchFamily="34" charset="0"/>
              </a:rPr>
              <a:t> </a:t>
            </a:r>
            <a:r>
              <a:rPr lang="fi-FI" sz="4000" dirty="0">
                <a:latin typeface="Fira Sans ExtraBold" panose="020B0903050000020004" pitchFamily="34" charset="0"/>
              </a:rPr>
              <a:t>EduFuturassa</a:t>
            </a:r>
            <a:endParaRPr lang="fi-FI" sz="4000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2301FEB5-B0A6-4CBE-882D-001C98B14F76}"/>
              </a:ext>
            </a:extLst>
          </p:cNvPr>
          <p:cNvSpPr txBox="1">
            <a:spLocks/>
          </p:cNvSpPr>
          <p:nvPr/>
        </p:nvSpPr>
        <p:spPr>
          <a:xfrm>
            <a:off x="1379315" y="1291516"/>
            <a:ext cx="5033060" cy="12107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>
                <a:latin typeface="Fira Sans ExtraBold" panose="020B0903050000020004" pitchFamily="34" charset="0"/>
              </a:rPr>
              <a:t>Toiselta asteelta korkeakouluun</a:t>
            </a:r>
            <a:endParaRPr lang="fi-FI" sz="4000" dirty="0"/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50E9716D-CC76-42CE-B709-299DBC4731FF}"/>
              </a:ext>
            </a:extLst>
          </p:cNvPr>
          <p:cNvSpPr/>
          <p:nvPr/>
        </p:nvSpPr>
        <p:spPr>
          <a:xfrm>
            <a:off x="216063" y="1328570"/>
            <a:ext cx="1006998" cy="6433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DC803DBE-E72F-45E9-B89D-6A0241C0488F}"/>
              </a:ext>
            </a:extLst>
          </p:cNvPr>
          <p:cNvSpPr/>
          <p:nvPr/>
        </p:nvSpPr>
        <p:spPr>
          <a:xfrm>
            <a:off x="173621" y="2894682"/>
            <a:ext cx="1006998" cy="6433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3EB56D43-E6F0-4177-A8CD-C1E6C39172C2}"/>
              </a:ext>
            </a:extLst>
          </p:cNvPr>
          <p:cNvSpPr txBox="1">
            <a:spLocks/>
          </p:cNvSpPr>
          <p:nvPr/>
        </p:nvSpPr>
        <p:spPr>
          <a:xfrm>
            <a:off x="1286720" y="2822782"/>
            <a:ext cx="5750687" cy="12107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>
                <a:latin typeface="Fira Sans ExtraBold" panose="020B0903050000020004" pitchFamily="34" charset="0"/>
              </a:rPr>
              <a:t>Korkeakoulujen </a:t>
            </a:r>
            <a:br>
              <a:rPr lang="fi-FI" sz="4000" dirty="0">
                <a:latin typeface="Fira Sans ExtraBold" panose="020B0903050000020004" pitchFamily="34" charset="0"/>
              </a:rPr>
            </a:br>
            <a:r>
              <a:rPr lang="fi-FI" sz="4000" dirty="0">
                <a:latin typeface="Fira Sans ExtraBold" panose="020B0903050000020004" pitchFamily="34" charset="0"/>
              </a:rPr>
              <a:t>välinen ristiinopiskelu</a:t>
            </a:r>
            <a:endParaRPr lang="fi-FI" sz="4000" dirty="0"/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29CC3120-B17C-40CF-9966-8709D187A6F0}"/>
              </a:ext>
            </a:extLst>
          </p:cNvPr>
          <p:cNvSpPr/>
          <p:nvPr/>
        </p:nvSpPr>
        <p:spPr>
          <a:xfrm>
            <a:off x="190984" y="4653075"/>
            <a:ext cx="1006998" cy="6433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FED600"/>
              </a:solidFill>
            </a:endParaRP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4D1B4BF7-EBA7-4520-B470-F0D492FB0A74}"/>
              </a:ext>
            </a:extLst>
          </p:cNvPr>
          <p:cNvSpPr txBox="1">
            <a:spLocks/>
          </p:cNvSpPr>
          <p:nvPr/>
        </p:nvSpPr>
        <p:spPr>
          <a:xfrm>
            <a:off x="1223061" y="4691084"/>
            <a:ext cx="6312303" cy="12107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4000" dirty="0">
                <a:latin typeface="Fira Sans ExtraBold" panose="020B0903050000020004" pitchFamily="34" charset="0"/>
              </a:rPr>
              <a:t>Korkeakouluopiskelijoille ammatillisia opintoja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5498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 19">
            <a:extLst>
              <a:ext uri="{FF2B5EF4-FFF2-40B4-BE49-F238E27FC236}">
                <a16:creationId xmlns:a16="http://schemas.microsoft.com/office/drawing/2014/main" id="{94B73036-92D6-420C-8AEC-344464DEE17A}"/>
              </a:ext>
            </a:extLst>
          </p:cNvPr>
          <p:cNvSpPr/>
          <p:nvPr/>
        </p:nvSpPr>
        <p:spPr>
          <a:xfrm>
            <a:off x="8079116" y="4411126"/>
            <a:ext cx="3759475" cy="195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6CFA38DF-3A2D-4180-ABBC-30B234945F7B}"/>
              </a:ext>
            </a:extLst>
          </p:cNvPr>
          <p:cNvSpPr/>
          <p:nvPr/>
        </p:nvSpPr>
        <p:spPr>
          <a:xfrm>
            <a:off x="8025188" y="1174752"/>
            <a:ext cx="3823921" cy="195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17643AA-F8F6-4ABE-98DA-DD0E0292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909" y="5070872"/>
            <a:ext cx="2876323" cy="719385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E40534-C4AF-40D1-9F92-DD7D1A9C39FA}"/>
              </a:ext>
            </a:extLst>
          </p:cNvPr>
          <p:cNvSpPr txBox="1">
            <a:spLocks/>
          </p:cNvSpPr>
          <p:nvPr/>
        </p:nvSpPr>
        <p:spPr>
          <a:xfrm>
            <a:off x="8205732" y="1295259"/>
            <a:ext cx="3759475" cy="1713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solidFill>
                  <a:schemeClr val="tx1"/>
                </a:solidFill>
                <a:latin typeface="Fira Sans ExtraBold" panose="020B0903050000020004" pitchFamily="34" charset="0"/>
              </a:rPr>
              <a:t>Korkeakoulujen välinen ristiinopiskelu</a:t>
            </a:r>
            <a:endParaRPr lang="fi-FI" sz="3600" dirty="0">
              <a:solidFill>
                <a:schemeClr val="tx1"/>
              </a:solidFill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95D779E-DD27-4642-A721-87820308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34" y="4204737"/>
            <a:ext cx="2367356" cy="118367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EC4EAF38-8518-4D27-9311-D083354C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1" y="1112753"/>
            <a:ext cx="2620350" cy="164201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97A83A7-F9B2-49DA-9239-8EF96A99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41" y="1394314"/>
            <a:ext cx="2840199" cy="14201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E059548-BC92-459E-B3A0-4818545D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90" y="5457693"/>
            <a:ext cx="1751885" cy="1097797"/>
          </a:xfrm>
          <a:prstGeom prst="rect">
            <a:avLst/>
          </a:prstGeom>
        </p:spPr>
      </p:pic>
      <p:sp>
        <p:nvSpPr>
          <p:cNvPr id="18" name="Nuoli: Oikea 17">
            <a:extLst>
              <a:ext uri="{FF2B5EF4-FFF2-40B4-BE49-F238E27FC236}">
                <a16:creationId xmlns:a16="http://schemas.microsoft.com/office/drawing/2014/main" id="{966CA0E7-2775-45C2-BE5E-EAB919FC5F6B}"/>
              </a:ext>
            </a:extLst>
          </p:cNvPr>
          <p:cNvSpPr/>
          <p:nvPr/>
        </p:nvSpPr>
        <p:spPr>
          <a:xfrm>
            <a:off x="3450583" y="5172127"/>
            <a:ext cx="1402633" cy="71938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BC0822F-0209-4BD2-9C88-6604291AF117}"/>
              </a:ext>
            </a:extLst>
          </p:cNvPr>
          <p:cNvSpPr txBox="1">
            <a:spLocks/>
          </p:cNvSpPr>
          <p:nvPr/>
        </p:nvSpPr>
        <p:spPr>
          <a:xfrm>
            <a:off x="8309248" y="4493390"/>
            <a:ext cx="3759475" cy="18723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200" dirty="0">
                <a:solidFill>
                  <a:srgbClr val="00244A"/>
                </a:solidFill>
                <a:latin typeface="Fira Sans ExtraBold" panose="020B0903050000020004" pitchFamily="34" charset="0"/>
              </a:rPr>
              <a:t>Osaamisen laajentaminen toisen asteen opinnoilla</a:t>
            </a:r>
            <a:endParaRPr lang="fi-FI" sz="3200" dirty="0">
              <a:solidFill>
                <a:srgbClr val="00244A"/>
              </a:solidFill>
            </a:endParaRPr>
          </a:p>
        </p:txBody>
      </p:sp>
      <p:sp>
        <p:nvSpPr>
          <p:cNvPr id="6" name="Nuoli: Vasen-oikea 5">
            <a:extLst>
              <a:ext uri="{FF2B5EF4-FFF2-40B4-BE49-F238E27FC236}">
                <a16:creationId xmlns:a16="http://schemas.microsoft.com/office/drawing/2014/main" id="{2917C6AB-F128-4931-AF77-6D0C14754AD1}"/>
              </a:ext>
            </a:extLst>
          </p:cNvPr>
          <p:cNvSpPr/>
          <p:nvPr/>
        </p:nvSpPr>
        <p:spPr>
          <a:xfrm>
            <a:off x="2906678" y="1705174"/>
            <a:ext cx="2207963" cy="798379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46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8CA92CA-1FB6-4F81-BAF1-9CC9E92D3193}"/>
              </a:ext>
            </a:extLst>
          </p:cNvPr>
          <p:cNvSpPr/>
          <p:nvPr/>
        </p:nvSpPr>
        <p:spPr>
          <a:xfrm>
            <a:off x="138896" y="1864074"/>
            <a:ext cx="68406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2800" b="1" dirty="0">
                <a:solidFill>
                  <a:srgbClr val="FFC000"/>
                </a:solidFill>
                <a:latin typeface="Fira Sans" panose="020B0503050000020004" pitchFamily="34" charset="0"/>
              </a:rPr>
              <a:t>Jyväskylän ammattikorkeakoulu: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Opiskelijoita 8500. Henkilöstö 900.</a:t>
            </a:r>
          </a:p>
          <a:p>
            <a:pPr>
              <a:spcBef>
                <a:spcPct val="0"/>
              </a:spcBef>
            </a:pPr>
            <a:r>
              <a:rPr lang="fi-FI" altLang="fi-FI" sz="2800" b="1" dirty="0">
                <a:solidFill>
                  <a:srgbClr val="FFC000"/>
                </a:solidFill>
                <a:latin typeface="Fira Sans" panose="020B0503050000020004" pitchFamily="34" charset="0"/>
              </a:rPr>
              <a:t>Jyväskylän yliopisto: </a:t>
            </a:r>
          </a:p>
          <a:p>
            <a:pPr>
              <a:spcBef>
                <a:spcPct val="0"/>
              </a:spcBef>
            </a:pPr>
            <a:r>
              <a:rPr lang="fi-FI" altLang="fi-FI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Opiskelijoita 14 700. Henkilöstö 2700.</a:t>
            </a:r>
          </a:p>
          <a:p>
            <a:pPr>
              <a:spcBef>
                <a:spcPct val="0"/>
              </a:spcBef>
            </a:pPr>
            <a:r>
              <a:rPr lang="fi-FI" altLang="fi-FI" sz="2800" b="1" dirty="0">
                <a:solidFill>
                  <a:srgbClr val="FFC000"/>
                </a:solidFill>
                <a:latin typeface="Fira Sans" panose="020B0503050000020004" pitchFamily="34" charset="0"/>
              </a:rPr>
              <a:t>Jyväskylän koulutuskuntayhtymä Gradia: </a:t>
            </a:r>
          </a:p>
          <a:p>
            <a:pPr>
              <a:spcBef>
                <a:spcPct val="0"/>
              </a:spcBef>
            </a:pPr>
            <a:r>
              <a:rPr lang="fi-FI" altLang="fi-FI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Opiskelijoita 21 400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Ammattiopinnoissa 17 700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altLang="fi-FI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Lukioissa 3700</a:t>
            </a:r>
          </a:p>
          <a:p>
            <a:pPr>
              <a:spcBef>
                <a:spcPct val="0"/>
              </a:spcBef>
            </a:pPr>
            <a:r>
              <a:rPr lang="fi-FI" altLang="fi-FI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Henkilöstö 1000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i-FI" altLang="fi-FI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9D92C8DE-E048-4E3F-855F-15222E5C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06" y="185193"/>
            <a:ext cx="6572818" cy="1331089"/>
          </a:xfrm>
        </p:spPr>
        <p:txBody>
          <a:bodyPr>
            <a:normAutofit/>
          </a:bodyPr>
          <a:lstStyle/>
          <a:p>
            <a:pPr algn="l"/>
            <a:r>
              <a:rPr lang="fi-FI" sz="4000" dirty="0">
                <a:solidFill>
                  <a:srgbClr val="FFC000"/>
                </a:solidFill>
              </a:rPr>
              <a:t>Jyväskylässä on </a:t>
            </a:r>
            <a:br>
              <a:rPr lang="fi-FI" sz="4000" dirty="0">
                <a:solidFill>
                  <a:srgbClr val="FFC000"/>
                </a:solidFill>
              </a:rPr>
            </a:br>
            <a:r>
              <a:rPr lang="fi-FI" sz="4000" dirty="0">
                <a:solidFill>
                  <a:srgbClr val="FFC000"/>
                </a:solidFill>
              </a:rPr>
              <a:t>yli 40 000 opiskelijaa!</a:t>
            </a:r>
            <a:r>
              <a:rPr lang="fi-FI" dirty="0">
                <a:solidFill>
                  <a:srgbClr val="FFC000"/>
                </a:solidFill>
              </a:rPr>
              <a:t> </a:t>
            </a:r>
            <a:endParaRPr lang="fi-FI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oli: Oikea 1">
            <a:extLst>
              <a:ext uri="{FF2B5EF4-FFF2-40B4-BE49-F238E27FC236}">
                <a16:creationId xmlns:a16="http://schemas.microsoft.com/office/drawing/2014/main" id="{365A5DBF-C50E-433C-82B4-3C0AE4E43B1D}"/>
              </a:ext>
            </a:extLst>
          </p:cNvPr>
          <p:cNvSpPr/>
          <p:nvPr/>
        </p:nvSpPr>
        <p:spPr>
          <a:xfrm>
            <a:off x="3991853" y="559843"/>
            <a:ext cx="1157469" cy="63113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17643AA-F8F6-4ABE-98DA-DD0E0292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2" y="405841"/>
            <a:ext cx="2876323" cy="71938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5E0CFDF-A509-45B7-85EB-50D7E42F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179" y="127887"/>
            <a:ext cx="2528331" cy="1264166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24384790-A6ED-435C-A1CA-A04CD53095DF}"/>
              </a:ext>
            </a:extLst>
          </p:cNvPr>
          <p:cNvSpPr txBox="1">
            <a:spLocks/>
          </p:cNvSpPr>
          <p:nvPr/>
        </p:nvSpPr>
        <p:spPr>
          <a:xfrm>
            <a:off x="5832934" y="1286053"/>
            <a:ext cx="5220889" cy="7972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ED600"/>
                </a:solidFill>
                <a:latin typeface="Fira Sans ExtraBold" panose="020B0903050000020004" pitchFamily="34" charset="0"/>
              </a:rPr>
              <a:t>Orientoivat opinnot:</a:t>
            </a:r>
            <a:r>
              <a:rPr lang="fi-FI" sz="2400" dirty="0">
                <a:latin typeface="Fira Sans ExtraBold" panose="020B0903050000020004" pitchFamily="34" charset="0"/>
              </a:rPr>
              <a:t> tutustumista korkeakouluopiskeluun ja aloihin</a:t>
            </a:r>
            <a:endParaRPr lang="fi-FI" sz="240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E40534-C4AF-40D1-9F92-DD7D1A9C39FA}"/>
              </a:ext>
            </a:extLst>
          </p:cNvPr>
          <p:cNvSpPr txBox="1">
            <a:spLocks/>
          </p:cNvSpPr>
          <p:nvPr/>
        </p:nvSpPr>
        <p:spPr>
          <a:xfrm>
            <a:off x="5882236" y="1955938"/>
            <a:ext cx="5764899" cy="91534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ED600"/>
                </a:solidFill>
                <a:latin typeface="Fira Sans ExtraBold" panose="020B0903050000020004" pitchFamily="34" charset="0"/>
              </a:rPr>
              <a:t>Tutkinto-opiskelijoiden opinnot: </a:t>
            </a:r>
            <a:r>
              <a:rPr lang="fi-FI" sz="2400" dirty="0">
                <a:latin typeface="Fira Sans ExtraBold" panose="020B0903050000020004" pitchFamily="34" charset="0"/>
              </a:rPr>
              <a:t>laajentaa ja syventää osaamista</a:t>
            </a:r>
            <a:endParaRPr lang="fi-FI" sz="24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FDA5D65-FE4D-4E33-9133-C54E82CB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1" y="3457471"/>
            <a:ext cx="2876323" cy="719385"/>
          </a:xfrm>
          <a:prstGeom prst="rect">
            <a:avLst/>
          </a:prstGeom>
        </p:spPr>
      </p:pic>
      <p:sp>
        <p:nvSpPr>
          <p:cNvPr id="10" name="Nuoli: Oikea 9">
            <a:extLst>
              <a:ext uri="{FF2B5EF4-FFF2-40B4-BE49-F238E27FC236}">
                <a16:creationId xmlns:a16="http://schemas.microsoft.com/office/drawing/2014/main" id="{D67E3E1D-41C1-46C8-B49E-FB102916B15B}"/>
              </a:ext>
            </a:extLst>
          </p:cNvPr>
          <p:cNvSpPr/>
          <p:nvPr/>
        </p:nvSpPr>
        <p:spPr>
          <a:xfrm>
            <a:off x="4072859" y="3525943"/>
            <a:ext cx="1157469" cy="63113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95D779E-DD27-4642-A721-878203086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19" y="3185080"/>
            <a:ext cx="2528331" cy="1264166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1D03203-EA74-49F9-A166-9F622D639B34}"/>
              </a:ext>
            </a:extLst>
          </p:cNvPr>
          <p:cNvSpPr txBox="1"/>
          <p:nvPr/>
        </p:nvSpPr>
        <p:spPr>
          <a:xfrm>
            <a:off x="593931" y="4347753"/>
            <a:ext cx="36771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i="0" dirty="0">
                <a:solidFill>
                  <a:srgbClr val="FED600"/>
                </a:solidFill>
                <a:effectLst/>
                <a:latin typeface="Fira Sans" panose="020B0503050000020004" pitchFamily="34" charset="0"/>
              </a:rPr>
              <a:t>Ammatillisen koulutuksen alat</a:t>
            </a:r>
            <a:r>
              <a:rPr lang="fi-FI" b="0" i="0" dirty="0">
                <a:solidFill>
                  <a:srgbClr val="FED600"/>
                </a:solidFill>
                <a:effectLst/>
                <a:latin typeface="Fira Sans" panose="020B0503050000020004" pitchFamily="34" charset="0"/>
              </a:rPr>
              <a:t>:</a:t>
            </a:r>
            <a:r>
              <a:rPr lang="fi-FI" b="0" i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 kone- ja tuotantotekniikka, liiketoiminta, logistiikka, matkailu, musiikki, rakennus, ravintola- ja catering, sosiaali- ja terveys, sähkö- ja automaatio, tieto- ja viestintätekniikka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6138083B-A7CE-41A9-B50B-716D89025E98}"/>
              </a:ext>
            </a:extLst>
          </p:cNvPr>
          <p:cNvSpPr txBox="1">
            <a:spLocks/>
          </p:cNvSpPr>
          <p:nvPr/>
        </p:nvSpPr>
        <p:spPr>
          <a:xfrm>
            <a:off x="5931540" y="6242273"/>
            <a:ext cx="5666293" cy="49563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ED600"/>
                </a:solidFill>
                <a:latin typeface="Fira Sans ExtraBold" panose="020B0903050000020004" pitchFamily="34" charset="0"/>
              </a:rPr>
              <a:t>Korkeakoulupolkuopinnot: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Kulttuurin (musiikki)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Liiketalouden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Matkailun ja ravitsemisalan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Tekniikan polku</a:t>
            </a:r>
          </a:p>
          <a:p>
            <a:r>
              <a:rPr lang="fi-FI" sz="2400" dirty="0">
                <a:latin typeface="Fira Sans ExtraBold" panose="020B0903050000020004" pitchFamily="34" charset="0"/>
              </a:rPr>
              <a:t>Sosiaali- ja terveysalan polku</a:t>
            </a:r>
          </a:p>
          <a:p>
            <a:endParaRPr lang="fi-FI" sz="24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D763FC7-3CC7-447F-A7AA-D4EA8DF5B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814" y="127887"/>
            <a:ext cx="1751885" cy="109779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0792EC0-B43E-743C-5918-A71DB349BC00}"/>
              </a:ext>
            </a:extLst>
          </p:cNvPr>
          <p:cNvSpPr txBox="1">
            <a:spLocks/>
          </p:cNvSpPr>
          <p:nvPr/>
        </p:nvSpPr>
        <p:spPr>
          <a:xfrm>
            <a:off x="593931" y="1383569"/>
            <a:ext cx="4410660" cy="14427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>
                <a:solidFill>
                  <a:srgbClr val="FFC000"/>
                </a:solidFill>
                <a:latin typeface="Fira Sans ExtraBold" panose="020B0903050000020004" pitchFamily="34" charset="0"/>
              </a:rPr>
              <a:t>Lukion it-linja:</a:t>
            </a:r>
            <a:r>
              <a:rPr lang="fi-FI" sz="2400" dirty="0">
                <a:latin typeface="Fira Sans ExtraBold" panose="020B0903050000020004" pitchFamily="34" charset="0"/>
              </a:rPr>
              <a:t> O</a:t>
            </a:r>
            <a:r>
              <a:rPr lang="fi-FI" sz="2400" b="0" i="0" dirty="0">
                <a:effectLst/>
                <a:latin typeface="Fira Sans ExtraBold" panose="020B0903050000020004" pitchFamily="34" charset="0"/>
              </a:rPr>
              <a:t>pinnot vastaavat sisällöiltään Jyväskylän yliopiston IT-tiedekunnan opintojaksoja.</a:t>
            </a:r>
            <a:endParaRPr lang="fi-FI" sz="2400" dirty="0"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C5F6C64-6EE9-4368-929A-023821AE3B72}"/>
              </a:ext>
            </a:extLst>
          </p:cNvPr>
          <p:cNvSpPr txBox="1">
            <a:spLocks/>
          </p:cNvSpPr>
          <p:nvPr/>
        </p:nvSpPr>
        <p:spPr>
          <a:xfrm>
            <a:off x="530506" y="475712"/>
            <a:ext cx="4321213" cy="28346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Fira Sans ExtraBold" panose="020B0903050000020004" pitchFamily="34" charset="0"/>
              </a:rPr>
              <a:t>EduFutura-ristiinopiskelun opintotarjottimella lähes 200 opintojaksoa</a:t>
            </a:r>
            <a:endParaRPr lang="fi-FI" sz="3600" dirty="0"/>
          </a:p>
        </p:txBody>
      </p:sp>
      <p:sp>
        <p:nvSpPr>
          <p:cNvPr id="5" name="Nuoli: Oikea 4">
            <a:extLst>
              <a:ext uri="{FF2B5EF4-FFF2-40B4-BE49-F238E27FC236}">
                <a16:creationId xmlns:a16="http://schemas.microsoft.com/office/drawing/2014/main" id="{3AF162D9-E895-4712-B440-1D9FB3C93A32}"/>
              </a:ext>
            </a:extLst>
          </p:cNvPr>
          <p:cNvSpPr/>
          <p:nvPr/>
        </p:nvSpPr>
        <p:spPr>
          <a:xfrm>
            <a:off x="524719" y="5712461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3E7086DA-9B09-4EF7-98C8-0291932C3CCE}"/>
              </a:ext>
            </a:extLst>
          </p:cNvPr>
          <p:cNvSpPr/>
          <p:nvPr/>
        </p:nvSpPr>
        <p:spPr>
          <a:xfrm>
            <a:off x="445625" y="4546190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E490962C-644D-4E6B-A089-BBFE537DBC14}"/>
              </a:ext>
            </a:extLst>
          </p:cNvPr>
          <p:cNvSpPr txBox="1">
            <a:spLocks/>
          </p:cNvSpPr>
          <p:nvPr/>
        </p:nvSpPr>
        <p:spPr>
          <a:xfrm>
            <a:off x="1886674" y="4182404"/>
            <a:ext cx="9178723" cy="126606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Fira Sans ExtraBold" panose="020B0903050000020004" pitchFamily="34" charset="0"/>
              </a:rPr>
              <a:t>Toisen asteen opiskelijalle </a:t>
            </a:r>
          </a:p>
          <a:p>
            <a:r>
              <a:rPr lang="fi-FI" sz="3600" dirty="0">
                <a:latin typeface="Fira Sans ExtraBold" panose="020B0903050000020004" pitchFamily="34" charset="0"/>
              </a:rPr>
              <a:t>noin 100 opintojaksoa</a:t>
            </a:r>
            <a:endParaRPr lang="fi-FI" sz="3600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C2EB55F1-0F5D-419E-A826-E5FB0032CE7B}"/>
              </a:ext>
            </a:extLst>
          </p:cNvPr>
          <p:cNvSpPr txBox="1">
            <a:spLocks/>
          </p:cNvSpPr>
          <p:nvPr/>
        </p:nvSpPr>
        <p:spPr>
          <a:xfrm>
            <a:off x="1784431" y="5394997"/>
            <a:ext cx="9178723" cy="126606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Fira Sans ExtraBold" panose="020B0903050000020004" pitchFamily="34" charset="0"/>
              </a:rPr>
              <a:t>Korkeakoulujen opiskelijalle </a:t>
            </a:r>
          </a:p>
          <a:p>
            <a:r>
              <a:rPr lang="fi-FI" sz="3600" dirty="0">
                <a:latin typeface="Fira Sans ExtraBold" panose="020B0903050000020004" pitchFamily="34" charset="0"/>
              </a:rPr>
              <a:t>yli 150 opintojaksoa</a:t>
            </a:r>
            <a:endParaRPr lang="fi-FI" sz="36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602D4A0-2D12-47B5-9C63-E58386E9A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811" y="27635"/>
            <a:ext cx="6382900" cy="41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eltainen, henkilö, ulko&#10;&#10;Kuvaus luotu automaattisesti">
            <a:extLst>
              <a:ext uri="{FF2B5EF4-FFF2-40B4-BE49-F238E27FC236}">
                <a16:creationId xmlns:a16="http://schemas.microsoft.com/office/drawing/2014/main" id="{2D9A1418-A762-4E5A-87DB-8AFDF2C3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21"/>
          <a:stretch/>
        </p:blipFill>
        <p:spPr>
          <a:xfrm>
            <a:off x="8213205" y="1403492"/>
            <a:ext cx="4091651" cy="5445815"/>
          </a:xfrm>
          <a:prstGeom prst="rect">
            <a:avLst/>
          </a:prstGeom>
        </p:spPr>
      </p:pic>
      <p:sp>
        <p:nvSpPr>
          <p:cNvPr id="5" name="Nuoli: Oikea 4">
            <a:extLst>
              <a:ext uri="{FF2B5EF4-FFF2-40B4-BE49-F238E27FC236}">
                <a16:creationId xmlns:a16="http://schemas.microsoft.com/office/drawing/2014/main" id="{3AF162D9-E895-4712-B440-1D9FB3C93A32}"/>
              </a:ext>
            </a:extLst>
          </p:cNvPr>
          <p:cNvSpPr/>
          <p:nvPr/>
        </p:nvSpPr>
        <p:spPr>
          <a:xfrm>
            <a:off x="254642" y="420696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5274588B-CEBD-4A09-9269-4E09846B32A9}"/>
              </a:ext>
            </a:extLst>
          </p:cNvPr>
          <p:cNvSpPr/>
          <p:nvPr/>
        </p:nvSpPr>
        <p:spPr>
          <a:xfrm>
            <a:off x="205453" y="4082743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5F851DC7-460C-44AB-989C-86357344EDA3}"/>
              </a:ext>
            </a:extLst>
          </p:cNvPr>
          <p:cNvSpPr txBox="1">
            <a:spLocks/>
          </p:cNvSpPr>
          <p:nvPr/>
        </p:nvSpPr>
        <p:spPr>
          <a:xfrm>
            <a:off x="1488317" y="5028711"/>
            <a:ext cx="8611565" cy="6569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Fira Sans ExtraBold" panose="020B0903050000020004" pitchFamily="34" charset="0"/>
              </a:rPr>
              <a:t>EduFutura-yrittäjyysopinnot</a:t>
            </a:r>
            <a:endParaRPr lang="fi-FI" sz="3600" dirty="0"/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C512A4E0-B01D-4E3D-BEF6-F2B5F82DC826}"/>
              </a:ext>
            </a:extLst>
          </p:cNvPr>
          <p:cNvSpPr/>
          <p:nvPr/>
        </p:nvSpPr>
        <p:spPr>
          <a:xfrm>
            <a:off x="205454" y="5019605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58CA845E-53D8-44FD-B1EB-95349A961CCE}"/>
              </a:ext>
            </a:extLst>
          </p:cNvPr>
          <p:cNvSpPr txBox="1">
            <a:spLocks/>
          </p:cNvSpPr>
          <p:nvPr/>
        </p:nvSpPr>
        <p:spPr>
          <a:xfrm>
            <a:off x="1488317" y="3332051"/>
            <a:ext cx="8198732" cy="5266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br>
              <a:rPr lang="fi-FI" sz="3600" dirty="0">
                <a:latin typeface="Fira Sans ExtraBold" panose="020B0903050000020004" pitchFamily="34" charset="0"/>
              </a:rPr>
            </a:br>
            <a:r>
              <a:rPr lang="fi-FI" sz="3600" dirty="0">
                <a:latin typeface="Fira Sans ExtraBold" panose="020B0903050000020004" pitchFamily="34" charset="0"/>
              </a:rPr>
              <a:t>Englanninkielisiä opintoja</a:t>
            </a:r>
            <a:endParaRPr lang="fi-FI" sz="3600" dirty="0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2B9FF42F-8E30-4C42-AAE8-417CF13A9565}"/>
              </a:ext>
            </a:extLst>
          </p:cNvPr>
          <p:cNvSpPr txBox="1">
            <a:spLocks/>
          </p:cNvSpPr>
          <p:nvPr/>
        </p:nvSpPr>
        <p:spPr>
          <a:xfrm>
            <a:off x="1471911" y="4082743"/>
            <a:ext cx="8611565" cy="65699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latin typeface="Fira Sans ExtraBold" panose="020B0903050000020004" pitchFamily="34" charset="0"/>
              </a:rPr>
              <a:t>EduFutura-urheilijaopinnot</a:t>
            </a:r>
            <a:endParaRPr lang="fi-FI" sz="3600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ACB7997-72BD-489E-B507-6ABE6F48E4BC}"/>
              </a:ext>
            </a:extLst>
          </p:cNvPr>
          <p:cNvSpPr txBox="1">
            <a:spLocks/>
          </p:cNvSpPr>
          <p:nvPr/>
        </p:nvSpPr>
        <p:spPr>
          <a:xfrm>
            <a:off x="784187" y="5974679"/>
            <a:ext cx="8611565" cy="63114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3600" dirty="0">
                <a:solidFill>
                  <a:schemeClr val="accent1"/>
                </a:solidFill>
                <a:latin typeface="Fira Sans ExtraBold" panose="020B0903050000020004" pitchFamily="34" charset="0"/>
              </a:rPr>
              <a:t>EduFutura-opiskelu on maksutonta!</a:t>
            </a:r>
            <a:endParaRPr lang="fi-FI" sz="3600" dirty="0">
              <a:solidFill>
                <a:schemeClr val="accent1"/>
              </a:solidFill>
            </a:endParaRPr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09EBA71F-ACF9-4633-80DC-EFBB3B8A56BD}"/>
              </a:ext>
            </a:extLst>
          </p:cNvPr>
          <p:cNvSpPr/>
          <p:nvPr/>
        </p:nvSpPr>
        <p:spPr>
          <a:xfrm>
            <a:off x="228602" y="1396124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Nuoli: Oikea 15">
            <a:extLst>
              <a:ext uri="{FF2B5EF4-FFF2-40B4-BE49-F238E27FC236}">
                <a16:creationId xmlns:a16="http://schemas.microsoft.com/office/drawing/2014/main" id="{C280456E-903C-4BA2-8E6C-85D1A4C80A96}"/>
              </a:ext>
            </a:extLst>
          </p:cNvPr>
          <p:cNvSpPr/>
          <p:nvPr/>
        </p:nvSpPr>
        <p:spPr>
          <a:xfrm>
            <a:off x="205452" y="2344451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7" name="Nuoli: Oikea 16">
            <a:extLst>
              <a:ext uri="{FF2B5EF4-FFF2-40B4-BE49-F238E27FC236}">
                <a16:creationId xmlns:a16="http://schemas.microsoft.com/office/drawing/2014/main" id="{49224546-7A60-4642-81AB-FC574967ED67}"/>
              </a:ext>
            </a:extLst>
          </p:cNvPr>
          <p:cNvSpPr/>
          <p:nvPr/>
        </p:nvSpPr>
        <p:spPr>
          <a:xfrm>
            <a:off x="228601" y="3197687"/>
            <a:ext cx="1157469" cy="631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F91871D-D557-413B-B5C5-1F7131DB689B}"/>
              </a:ext>
            </a:extLst>
          </p:cNvPr>
          <p:cNvSpPr txBox="1"/>
          <p:nvPr/>
        </p:nvSpPr>
        <p:spPr>
          <a:xfrm>
            <a:off x="1584767" y="1372857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Kontaktiopintoja</a:t>
            </a:r>
            <a:endParaRPr lang="fi-FI" sz="3600" dirty="0">
              <a:solidFill>
                <a:schemeClr val="bg1"/>
              </a:solidFill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2B87EC49-7095-499A-B57A-66951A7CA621}"/>
              </a:ext>
            </a:extLst>
          </p:cNvPr>
          <p:cNvSpPr txBox="1"/>
          <p:nvPr/>
        </p:nvSpPr>
        <p:spPr>
          <a:xfrm>
            <a:off x="1584767" y="494927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Verkko-opintoja</a:t>
            </a:r>
            <a:r>
              <a:rPr lang="fi-FI" sz="1800" dirty="0">
                <a:latin typeface="Fira Sans ExtraBold" panose="020B0903050000020004" pitchFamily="34" charset="0"/>
              </a:rPr>
              <a:t> 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865EA3D-BC85-42E8-87D6-DFCCF75EBE17}"/>
              </a:ext>
            </a:extLst>
          </p:cNvPr>
          <p:cNvSpPr txBox="1"/>
          <p:nvPr/>
        </p:nvSpPr>
        <p:spPr>
          <a:xfrm>
            <a:off x="1488317" y="2299558"/>
            <a:ext cx="9691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Yhteisiä, työelämälähtöisiä projektiopintoja </a:t>
            </a:r>
            <a:endParaRPr lang="fi-FI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ava, näkymä, kevyt, tumma&#10;&#10;Kuvaus luotu automaattisesti">
            <a:extLst>
              <a:ext uri="{FF2B5EF4-FFF2-40B4-BE49-F238E27FC236}">
                <a16:creationId xmlns:a16="http://schemas.microsoft.com/office/drawing/2014/main" id="{77C5CC77-4269-462E-AA69-45124109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6B5C83D-BEAA-48DD-A2D2-39F410BBD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277" y="240899"/>
            <a:ext cx="3407296" cy="17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Opiskelijoita seisomassa ">
            <a:extLst>
              <a:ext uri="{FF2B5EF4-FFF2-40B4-BE49-F238E27FC236}">
                <a16:creationId xmlns:a16="http://schemas.microsoft.com/office/drawing/2014/main" id="{BF8A491E-2B21-48F2-9AF6-8E13BB2CC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A1152DC0-7992-49A4-98D8-DFD3C4BF01C8}"/>
              </a:ext>
            </a:extLst>
          </p:cNvPr>
          <p:cNvSpPr txBox="1">
            <a:spLocks/>
          </p:cNvSpPr>
          <p:nvPr/>
        </p:nvSpPr>
        <p:spPr>
          <a:xfrm>
            <a:off x="4157274" y="577517"/>
            <a:ext cx="6394420" cy="1215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EduFutura-yrittäjyysopinnot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FF39CCEC-D36B-42F1-B977-1680A535601F}"/>
              </a:ext>
            </a:extLst>
          </p:cNvPr>
          <p:cNvSpPr txBox="1">
            <a:spLocks/>
          </p:cNvSpPr>
          <p:nvPr/>
        </p:nvSpPr>
        <p:spPr>
          <a:xfrm>
            <a:off x="4157274" y="2320524"/>
            <a:ext cx="6959904" cy="37433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chemeClr val="bg1"/>
                </a:solidFill>
              </a:rPr>
              <a:t>DreamUp-tapahtumatuotantokurssi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chemeClr val="bg1"/>
                </a:solidFill>
              </a:rPr>
              <a:t>Luo oma kesäduunisi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chemeClr val="bg1"/>
                </a:solidFill>
              </a:rPr>
              <a:t>Unelmat+Inspiraatio! / Dreams and Inspirations!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chemeClr val="bg1"/>
                </a:solidFill>
              </a:rPr>
              <a:t>Vuosi yrittäjänä (korkea-aste)</a:t>
            </a:r>
          </a:p>
        </p:txBody>
      </p:sp>
    </p:spTree>
    <p:extLst>
      <p:ext uri="{BB962C8B-B14F-4D97-AF65-F5344CB8AC3E}">
        <p14:creationId xmlns:p14="http://schemas.microsoft.com/office/powerpoint/2010/main" val="17118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25F0AB-4F73-4AFC-A794-C361C4EF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06" y="0"/>
            <a:ext cx="6749732" cy="846773"/>
          </a:xfrm>
        </p:spPr>
        <p:txBody>
          <a:bodyPr>
            <a:normAutofit fontScale="90000"/>
          </a:bodyPr>
          <a:lstStyle/>
          <a:p>
            <a:r>
              <a:rPr lang="fi-FI" dirty="0"/>
              <a:t>EduFutura-urheilijaopinnot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191E5C-B55D-421F-924C-CE57BEA84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227" y="1028577"/>
            <a:ext cx="6043677" cy="2804009"/>
          </a:xfrm>
        </p:spPr>
        <p:txBody>
          <a:bodyPr>
            <a:normAutofit lnSpcReduction="10000"/>
          </a:bodyPr>
          <a:lstStyle/>
          <a:p>
            <a:r>
              <a:rPr lang="fi-FI" sz="2400" b="1" dirty="0">
                <a:solidFill>
                  <a:srgbClr val="FFC000"/>
                </a:solidFill>
              </a:rPr>
              <a:t>Toisen asteen opiskelijalle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FFFFFF"/>
                </a:solidFill>
                <a:effectLst/>
              </a:rPr>
              <a:t>Urheilijan ajanhallinta, kuormittuminen ja palautuminen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FFFFFF"/>
                </a:solidFill>
                <a:effectLst/>
              </a:rPr>
              <a:t>Urheilijan ravinto ja psyykkinen valmennus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FFFFFF"/>
                </a:solidFill>
                <a:effectLst/>
              </a:rPr>
              <a:t>Urheilumarkkinointi ja sosiaalinen media</a:t>
            </a:r>
            <a:endParaRPr lang="fi-FI" sz="2400" dirty="0"/>
          </a:p>
          <a:p>
            <a:endParaRPr lang="fi-FI" dirty="0"/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A11BA226-83E2-4BBE-9944-0910192F042E}"/>
              </a:ext>
            </a:extLst>
          </p:cNvPr>
          <p:cNvSpPr txBox="1">
            <a:spLocks/>
          </p:cNvSpPr>
          <p:nvPr/>
        </p:nvSpPr>
        <p:spPr>
          <a:xfrm>
            <a:off x="218227" y="4004181"/>
            <a:ext cx="6043677" cy="225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FFC000"/>
                </a:solidFill>
              </a:rPr>
              <a:t>Korkeakouluopiskelijalle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Urheilijan hyvinvointi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Urheilijan urasuunnittelu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Urheilijan yhteistyösuhteet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B2D466B-D747-4436-86A4-2B1195AE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218" y="538898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40623" y="2443804"/>
            <a:ext cx="3329708" cy="370370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fi-FI" sz="1600" dirty="0"/>
              <a:t>Yksi oppilaitos tuottaa opintojakson tai moduulin ja sen opinnot ja avaa sen muille.</a:t>
            </a:r>
          </a:p>
          <a:p>
            <a:pPr algn="l">
              <a:spcBef>
                <a:spcPts val="0"/>
              </a:spcBef>
            </a:pPr>
            <a:endParaRPr lang="fi-FI" sz="1600" dirty="0"/>
          </a:p>
          <a:p>
            <a:pPr algn="l">
              <a:spcBef>
                <a:spcPts val="0"/>
              </a:spcBef>
            </a:pPr>
            <a:r>
              <a:rPr lang="fi-FI" sz="1600" dirty="0"/>
              <a:t>Opetuksen tarjoajan määrittelemät opiskelijat voivat hakea opintojaksolle.</a:t>
            </a:r>
            <a:br>
              <a:rPr lang="fi-FI" sz="1600" dirty="0"/>
            </a:br>
            <a:endParaRPr lang="fi-FI" sz="1600" dirty="0">
              <a:solidFill>
                <a:srgbClr val="FFC000"/>
              </a:solidFill>
            </a:endParaRPr>
          </a:p>
          <a:p>
            <a:pPr algn="l">
              <a:spcBef>
                <a:spcPts val="0"/>
              </a:spcBef>
            </a:pPr>
            <a:r>
              <a:rPr lang="fi-FI" sz="1600" b="1" dirty="0">
                <a:solidFill>
                  <a:srgbClr val="FFC000"/>
                </a:solidFill>
              </a:rPr>
              <a:t>Esimerkiksi</a:t>
            </a:r>
          </a:p>
          <a:p>
            <a:pPr algn="l">
              <a:spcBef>
                <a:spcPts val="0"/>
              </a:spcBef>
            </a:pPr>
            <a:r>
              <a:rPr lang="fi-FI" sz="1600" dirty="0"/>
              <a:t>Suurin osa EF-ristiinopiskelusta nyt tätä.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43043" y="2425862"/>
            <a:ext cx="3329708" cy="354097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fi-FI" sz="1600" dirty="0"/>
              <a:t>Moduuli/opintojakso on tuotettu yhteisesti, ja sille voivat hakea yhdessä määriteltyihin opiskelijaryhmiin kuuluvat opiskelijat.</a:t>
            </a:r>
          </a:p>
          <a:p>
            <a:pPr algn="l">
              <a:spcBef>
                <a:spcPts val="0"/>
              </a:spcBef>
            </a:pPr>
            <a:endParaRPr lang="fi-FI" sz="1600" dirty="0"/>
          </a:p>
          <a:p>
            <a:pPr algn="l">
              <a:spcBef>
                <a:spcPts val="0"/>
              </a:spcBef>
            </a:pPr>
            <a:r>
              <a:rPr lang="fi-FI" sz="1600" dirty="0"/>
              <a:t>Useamman oppilaitoksen opettajat yhdessä tiiminä: suunnittelu, toteutus ja arviointiperusteet.</a:t>
            </a:r>
            <a:br>
              <a:rPr lang="fi-FI" sz="1600" dirty="0"/>
            </a:br>
            <a:endParaRPr lang="fi-FI" sz="1600" dirty="0"/>
          </a:p>
          <a:p>
            <a:pPr algn="l">
              <a:spcBef>
                <a:spcPts val="0"/>
              </a:spcBef>
            </a:pPr>
            <a:endParaRPr lang="fi-FI" sz="1600" b="1" dirty="0"/>
          </a:p>
          <a:p>
            <a:pPr algn="l">
              <a:spcBef>
                <a:spcPts val="0"/>
              </a:spcBef>
            </a:pPr>
            <a:r>
              <a:rPr lang="fi-FI" sz="1600" b="1" dirty="0">
                <a:solidFill>
                  <a:srgbClr val="FFC000"/>
                </a:solidFill>
              </a:rPr>
              <a:t>Esimerkiksi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600" dirty="0"/>
              <a:t>Näkökulmia hyvinvointiin ja hyvinvointivalmennukseen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600" dirty="0"/>
              <a:t>Tiedot, taidot ja metodit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1600" dirty="0"/>
              <a:t>EF-yrittäjyysopinnot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145463" y="2425862"/>
            <a:ext cx="3825580" cy="3703704"/>
          </a:xfrm>
        </p:spPr>
        <p:txBody>
          <a:bodyPr>
            <a:noAutofit/>
          </a:bodyPr>
          <a:lstStyle/>
          <a:p>
            <a:pPr algn="l"/>
            <a:r>
              <a:rPr lang="fi-FI" sz="1600" dirty="0"/>
              <a:t>Rinnakkaisalojen sisällöltään tarpeeksi samankaltaisia ja toisensa </a:t>
            </a:r>
            <a:br>
              <a:rPr lang="fi-FI" sz="1600" dirty="0"/>
            </a:br>
            <a:r>
              <a:rPr lang="fi-FI" sz="1600" dirty="0"/>
              <a:t>korvaavia opintoja EF-oppilaitoksissa.</a:t>
            </a:r>
          </a:p>
          <a:p>
            <a:pPr algn="l"/>
            <a:r>
              <a:rPr lang="fi-FI" sz="1600" dirty="0"/>
              <a:t>Moduulit/opintojaksot ovat vaihtoehtoisia osaamiskokonaisuuksia.</a:t>
            </a:r>
          </a:p>
          <a:p>
            <a:pPr algn="l"/>
            <a:r>
              <a:rPr lang="fi-FI" sz="1600" dirty="0"/>
              <a:t>Opiskelija valitsee HOPSin/HEKSin/HOKSin mukaan, minkä oppilaitoksen tarjonnasta hankkii osaamisensa.</a:t>
            </a:r>
            <a:br>
              <a:rPr lang="fi-FI" sz="1600" dirty="0"/>
            </a:br>
            <a:endParaRPr lang="fi-FI" sz="1600" dirty="0"/>
          </a:p>
          <a:p>
            <a:pPr algn="l"/>
            <a:r>
              <a:rPr lang="fi-FI" sz="1600" b="1" dirty="0">
                <a:solidFill>
                  <a:srgbClr val="FFC000"/>
                </a:solidFill>
              </a:rPr>
              <a:t>Esimerkiksi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Potentiaalia esim. ICT-alalla</a:t>
            </a:r>
          </a:p>
          <a:p>
            <a:pPr algn="l"/>
            <a:endParaRPr lang="fi-FI" sz="1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47901" y="2034665"/>
            <a:ext cx="4295142" cy="391197"/>
          </a:xfrm>
        </p:spPr>
        <p:txBody>
          <a:bodyPr>
            <a:noAutofit/>
          </a:bodyPr>
          <a:lstStyle/>
          <a:p>
            <a:r>
              <a:rPr lang="fi-FI" dirty="0"/>
              <a:t>”Perinteinen"</a:t>
            </a:r>
            <a:r>
              <a:rPr lang="fi-FI" dirty="0">
                <a:cs typeface="Calibri"/>
              </a:rPr>
              <a:t> </a:t>
            </a:r>
            <a:r>
              <a:rPr lang="fi-FI" dirty="0"/>
              <a:t>ristiinopiskelu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43043" y="1958988"/>
            <a:ext cx="3022775" cy="39119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Yhteistuotanto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7839947" y="1958987"/>
            <a:ext cx="3022775" cy="39119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Vaihtoehto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014" y="229855"/>
            <a:ext cx="486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FDD40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Ristiinopiskelun kolme mallia</a:t>
            </a:r>
          </a:p>
        </p:txBody>
      </p:sp>
    </p:spTree>
    <p:extLst>
      <p:ext uri="{BB962C8B-B14F-4D97-AF65-F5344CB8AC3E}">
        <p14:creationId xmlns:p14="http://schemas.microsoft.com/office/powerpoint/2010/main" val="7182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C63032-B4FB-4069-B7DE-E01C9A8F4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31" y="277792"/>
            <a:ext cx="5871569" cy="1940418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Jyväskylän yliopiston ja Jyväskylän ammattikorkeakoulun kansainvälisille opiskelijoille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B48112B-BF8E-4035-868F-97C8532D7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1076" y="6364938"/>
            <a:ext cx="4079095" cy="430539"/>
          </a:xfrm>
        </p:spPr>
        <p:txBody>
          <a:bodyPr>
            <a:normAutofit fontScale="92500"/>
          </a:bodyPr>
          <a:lstStyle/>
          <a:p>
            <a:r>
              <a:rPr lang="fi-FI" dirty="0"/>
              <a:t>Yhteistyössä Talent Boostin kanssa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1351F46-FECA-4B75-9CD1-E234840C868D}"/>
              </a:ext>
            </a:extLst>
          </p:cNvPr>
          <p:cNvSpPr txBox="1">
            <a:spLocks/>
          </p:cNvSpPr>
          <p:nvPr/>
        </p:nvSpPr>
        <p:spPr>
          <a:xfrm>
            <a:off x="224431" y="2228701"/>
            <a:ext cx="6224495" cy="2755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i-FI" sz="7300" dirty="0">
                <a:solidFill>
                  <a:schemeClr val="accent1"/>
                </a:solidFill>
              </a:rPr>
              <a:t>Integration into </a:t>
            </a:r>
          </a:p>
          <a:p>
            <a:pPr>
              <a:lnSpc>
                <a:spcPct val="110000"/>
              </a:lnSpc>
            </a:pPr>
            <a:r>
              <a:rPr lang="fi-FI" sz="7300" dirty="0">
                <a:solidFill>
                  <a:schemeClr val="accent1"/>
                </a:solidFill>
              </a:rPr>
              <a:t>the Finnish Society </a:t>
            </a:r>
            <a:br>
              <a:rPr lang="fi-FI" sz="4800" dirty="0">
                <a:solidFill>
                  <a:schemeClr val="accent1"/>
                </a:solidFill>
              </a:rPr>
            </a:br>
            <a:r>
              <a:rPr lang="fi-FI" sz="3400" dirty="0"/>
              <a:t>-opintojakso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71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3C63E2-E53C-4D15-B22E-54720E1D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Palautetta EduFuturasta</a:t>
            </a:r>
          </a:p>
        </p:txBody>
      </p:sp>
    </p:spTree>
    <p:extLst>
      <p:ext uri="{BB962C8B-B14F-4D97-AF65-F5344CB8AC3E}">
        <p14:creationId xmlns:p14="http://schemas.microsoft.com/office/powerpoint/2010/main" val="24889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918DB-9982-4FB8-9703-5EFB0FCC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1" y="-34724"/>
            <a:ext cx="5907225" cy="1226916"/>
          </a:xfrm>
        </p:spPr>
        <p:txBody>
          <a:bodyPr/>
          <a:lstStyle/>
          <a:p>
            <a:r>
              <a:rPr lang="fi-FI" dirty="0"/>
              <a:t>Opiskelijapalautetta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8987FF4A-CF5C-4D82-92B4-DE8C8FBD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77" y="3680496"/>
            <a:ext cx="7335760" cy="2613086"/>
          </a:xfrm>
        </p:spPr>
        <p:txBody>
          <a:bodyPr>
            <a:normAutofit fontScale="25000" lnSpcReduction="20000"/>
          </a:bodyPr>
          <a:lstStyle/>
          <a:p>
            <a:pPr marL="360363" indent="-360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7200" dirty="0">
                <a:ea typeface="Calibri" panose="020F0502020204030204" pitchFamily="34" charset="0"/>
                <a:cs typeface="Times New Roman" panose="02020603050405020304" pitchFamily="18" charset="0"/>
              </a:rPr>
              <a:t>Ilmoittautumisen ohjeistusta tulisi selkeyttää</a:t>
            </a:r>
          </a:p>
          <a:p>
            <a:pPr marL="360363" indent="-360363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7200" dirty="0">
                <a:ea typeface="Calibri" panose="020F0502020204030204" pitchFamily="34" charset="0"/>
                <a:cs typeface="Times New Roman" panose="02020603050405020304" pitchFamily="18" charset="0"/>
              </a:rPr>
              <a:t>Työmäärä opintojaksolla tulisi esitellä tarkemmin, esimerkiksi tunteina, myös tasapuolisuus työmäärässä</a:t>
            </a:r>
          </a:p>
          <a:p>
            <a:pPr marL="360363" indent="-360363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7200" dirty="0">
                <a:ea typeface="Calibri" panose="020F0502020204030204" pitchFamily="34" charset="0"/>
                <a:cs typeface="Times New Roman" panose="02020603050405020304" pitchFamily="18" charset="0"/>
              </a:rPr>
              <a:t>Enemmän käytännön tietoa ja esimerkkejä siitä, millaista opiskelu on milläkin alalla</a:t>
            </a:r>
          </a:p>
          <a:p>
            <a:pPr marL="360363" indent="-360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7200" dirty="0">
                <a:ea typeface="Calibri" panose="020F0502020204030204" pitchFamily="34" charset="0"/>
                <a:cs typeface="Times New Roman" panose="02020603050405020304" pitchFamily="18" charset="0"/>
              </a:rPr>
              <a:t>Lisää tiedottamista opinnoista ja eri vaihtoehdoista</a:t>
            </a:r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59291CE7-8A91-4655-8B2C-3CA476B9C4A4}"/>
              </a:ext>
            </a:extLst>
          </p:cNvPr>
          <p:cNvSpPr txBox="1">
            <a:spLocks/>
          </p:cNvSpPr>
          <p:nvPr/>
        </p:nvSpPr>
        <p:spPr>
          <a:xfrm>
            <a:off x="412577" y="1200569"/>
            <a:ext cx="5907225" cy="2494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Kiinnostus jatko-opiskeluun kasvanut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Tärkeää tietoa siitä, haluaako hakeutua tälle alalle jatko-opintoihin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Mielenkiintoinen opintotarjonta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Mukavaa vastapainoa oman alan opinnoille</a:t>
            </a:r>
          </a:p>
          <a:p>
            <a:pPr marL="358775" indent="-358775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Loistava konsepti</a:t>
            </a: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50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1">
            <a:extLst>
              <a:ext uri="{FF2B5EF4-FFF2-40B4-BE49-F238E27FC236}">
                <a16:creationId xmlns:a16="http://schemas.microsoft.com/office/drawing/2014/main" id="{2C11F58C-0B5F-4DE8-82CA-60721983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26" y="2712914"/>
            <a:ext cx="2923797" cy="397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9AFB6BAD-72CF-4018-A262-043F059FB97F}"/>
              </a:ext>
            </a:extLst>
          </p:cNvPr>
          <p:cNvSpPr/>
          <p:nvPr/>
        </p:nvSpPr>
        <p:spPr>
          <a:xfrm>
            <a:off x="416688" y="5106446"/>
            <a:ext cx="8542429" cy="1274145"/>
          </a:xfrm>
          <a:prstGeom prst="roundRect">
            <a:avLst/>
          </a:prstGeom>
          <a:solidFill>
            <a:srgbClr val="00244A"/>
          </a:solidFill>
          <a:ln>
            <a:solidFill>
              <a:srgbClr val="002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5563670-DD81-414A-BC1C-2538AAAE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1" y="41817"/>
            <a:ext cx="9060555" cy="828995"/>
          </a:xfrm>
        </p:spPr>
        <p:txBody>
          <a:bodyPr/>
          <a:lstStyle/>
          <a:p>
            <a:pPr algn="l"/>
            <a:r>
              <a:rPr lang="fi-FI" dirty="0"/>
              <a:t>Kohti vahvoja alueellisia osaamiskeskittymiä</a:t>
            </a:r>
          </a:p>
        </p:txBody>
      </p:sp>
      <p:sp>
        <p:nvSpPr>
          <p:cNvPr id="4" name="Tekstiruutu 2">
            <a:extLst>
              <a:ext uri="{FF2B5EF4-FFF2-40B4-BE49-F238E27FC236}">
                <a16:creationId xmlns:a16="http://schemas.microsoft.com/office/drawing/2014/main" id="{EADAD4F7-CE2E-4264-A218-FCBA8D6AC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22" y="1254848"/>
            <a:ext cx="11093450" cy="368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Kaakkois-Suomen XAMK v. 2017 alusta (Mikkeli, Kouvola, Kotka, Savonlinna)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Tampereen T3 -hanke (Tampereen yliopisto, TTY, TAMK + SAMK, SeAMK)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Lahden ”yliopisto”-hanke (LUT, Lahden amk, Saimaan amk) muodostavayhteisen konsernin, jossa syntyy kahdella paikkakunnalla (Lahti ja Lappeenranta) toimiva yliopisto 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Kuopion korkeakoulujen (Itä-Suomen yliopisto+ Savonia amk+ Kuopion ammatillisen koulutuksen kuntayhtymä) 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Vaasan korkeakoulujen yhteistyö (Vaasan yliopisto, VAMK sekä YH Novia)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Oulun korkeakoulujen (Oulun yliopisto + OAMK) 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Lapin korkeakoulukonserni (Lapin yliopisto ja Lapin amk)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Turun korkeakoulujen yhteinen kampuskeskittymä (TY, Åbo Akademi, TUAMK)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Kajaanin amk ja ammatillinen koulutus samaan konserniin</a:t>
            </a:r>
          </a:p>
          <a:p>
            <a:pPr marL="285750" indent="-285750"/>
            <a:r>
              <a:rPr lang="fi-FI" altLang="fi-FI" sz="1600" dirty="0">
                <a:solidFill>
                  <a:schemeClr val="tx1"/>
                </a:solidFill>
                <a:latin typeface="Fira Sans" panose="020B0503050000020004" pitchFamily="34" charset="0"/>
              </a:rPr>
              <a:t>Pääkaupunkiseudun amkien strateginen liittouma (Haaga-Helia, Laurea, Metropolia)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3E8CAD0-EF06-4A19-B110-95BE50DA3D5A}"/>
              </a:ext>
            </a:extLst>
          </p:cNvPr>
          <p:cNvSpPr txBox="1"/>
          <p:nvPr/>
        </p:nvSpPr>
        <p:spPr>
          <a:xfrm>
            <a:off x="537322" y="5395706"/>
            <a:ext cx="84217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altLang="fi-FI" sz="2000" b="1" dirty="0">
                <a:solidFill>
                  <a:schemeClr val="bg1"/>
                </a:solidFill>
                <a:latin typeface="Fira Sans" panose="020B0503050000020004" pitchFamily="34" charset="0"/>
              </a:rPr>
              <a:t>Jyväskylän EduFutura-yhteistyö (JYU, JAMK, Gradia)</a:t>
            </a:r>
          </a:p>
          <a:p>
            <a:r>
              <a:rPr lang="fi-FI" altLang="fi-FI" sz="2000" b="1" dirty="0">
                <a:solidFill>
                  <a:schemeClr val="bg1"/>
                </a:solidFill>
                <a:latin typeface="Fira Sans" panose="020B0503050000020004" pitchFamily="34" charset="0"/>
              </a:rPr>
              <a:t>Yhteisössämme koko 2. aste (lukio ja ammatillinen) sekä korkeakoulut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7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EC2FDEC6-0F70-454A-ABB5-60F66288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53" y="240632"/>
            <a:ext cx="5907225" cy="783270"/>
          </a:xfrm>
        </p:spPr>
        <p:txBody>
          <a:bodyPr>
            <a:normAutofit fontScale="90000"/>
          </a:bodyPr>
          <a:lstStyle/>
          <a:p>
            <a:r>
              <a:rPr lang="fi-FI" dirty="0"/>
              <a:t>Henkilöstön palautetta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13AE40BE-B7C7-408A-8F19-D2EABCA6069C}"/>
              </a:ext>
            </a:extLst>
          </p:cNvPr>
          <p:cNvSpPr txBox="1">
            <a:spLocks/>
          </p:cNvSpPr>
          <p:nvPr/>
        </p:nvSpPr>
        <p:spPr>
          <a:xfrm>
            <a:off x="293853" y="3769291"/>
            <a:ext cx="6349172" cy="26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900" dirty="0">
                <a:ea typeface="Calibri" panose="020F0502020204030204" pitchFamily="34" charset="0"/>
                <a:cs typeface="Times New Roman" panose="02020603050405020304" pitchFamily="18" charset="0"/>
              </a:rPr>
              <a:t>Opintotietojärjestelmien haasteet ristiinopiskelussa (Peppi, Sisu, Wilma, Korppi) 47 % </a:t>
            </a:r>
          </a:p>
          <a:p>
            <a:pPr marL="360363" indent="-360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900" dirty="0">
                <a:ea typeface="Calibri" panose="020F0502020204030204" pitchFamily="34" charset="0"/>
                <a:cs typeface="Times New Roman" panose="02020603050405020304" pitchFamily="18" charset="0"/>
              </a:rPr>
              <a:t>Haku- tai ilmoittautumisprosessin haasteet 40 %</a:t>
            </a:r>
          </a:p>
          <a:p>
            <a:pPr marL="360363" indent="-360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900" dirty="0">
                <a:ea typeface="Calibri" panose="020F0502020204030204" pitchFamily="34" charset="0"/>
                <a:cs typeface="Times New Roman" panose="02020603050405020304" pitchFamily="18" charset="0"/>
              </a:rPr>
              <a:t>Riittämättömät ohjeistukset ristiinopiskeluun liittyen 26 % </a:t>
            </a:r>
          </a:p>
          <a:p>
            <a:pPr marL="360363" indent="-3603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1900" dirty="0">
                <a:ea typeface="Calibri" panose="020F0502020204030204" pitchFamily="34" charset="0"/>
                <a:cs typeface="Times New Roman" panose="02020603050405020304" pitchFamily="18" charset="0"/>
              </a:rPr>
              <a:t>Tiedon puute EF-toiminnasta, o</a:t>
            </a:r>
            <a:r>
              <a:rPr lang="fi-FI" sz="1900" dirty="0"/>
              <a:t>ppilaitosten välisen yhteistyön haasteet  29 %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47E779F3-17F0-4FDF-98F0-C4DA3000A93F}"/>
              </a:ext>
            </a:extLst>
          </p:cNvPr>
          <p:cNvSpPr txBox="1">
            <a:spLocks/>
          </p:cNvSpPr>
          <p:nvPr/>
        </p:nvSpPr>
        <p:spPr>
          <a:xfrm>
            <a:off x="412575" y="1342090"/>
            <a:ext cx="5907225" cy="2207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Koen, että oppilaitoksemme hyötyy EF-yhteistyöstä 72 %</a:t>
            </a: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Koen, </a:t>
            </a:r>
            <a:r>
              <a:rPr lang="fi-FI" sz="4800" dirty="0"/>
              <a:t>että opiskelijamme hyötyvät EF-yhteistyöstä 69 %</a:t>
            </a:r>
            <a:endParaRPr lang="fi-FI" sz="4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Olen </a:t>
            </a:r>
            <a:r>
              <a:rPr lang="fi-FI" sz="4800" dirty="0"/>
              <a:t>oppinut uusia asioita 65 %</a:t>
            </a:r>
            <a:endParaRPr lang="fi-FI" sz="4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3587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500" dirty="0">
                <a:ea typeface="Calibri" panose="020F0502020204030204" pitchFamily="34" charset="0"/>
                <a:cs typeface="Times New Roman" panose="02020603050405020304" pitchFamily="18" charset="0"/>
              </a:rPr>
              <a:t>EduFutura </a:t>
            </a:r>
            <a:r>
              <a:rPr lang="fi-FI" sz="4800" dirty="0"/>
              <a:t>on rikastuttanut työtäni 56 %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8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7A217331-9656-4AF5-827D-9377D06D0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31" y="757681"/>
            <a:ext cx="5021262" cy="465027"/>
          </a:xfrm>
        </p:spPr>
        <p:txBody>
          <a:bodyPr>
            <a:normAutofit fontScale="90000"/>
          </a:bodyPr>
          <a:lstStyle/>
          <a:p>
            <a:r>
              <a:rPr lang="fi-FI" dirty="0"/>
              <a:t>Kiitos!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503C7E83-9225-4D34-8C38-18E579C1A302}"/>
              </a:ext>
            </a:extLst>
          </p:cNvPr>
          <p:cNvSpPr txBox="1">
            <a:spLocks/>
          </p:cNvSpPr>
          <p:nvPr/>
        </p:nvSpPr>
        <p:spPr>
          <a:xfrm>
            <a:off x="750031" y="1774933"/>
            <a:ext cx="5021262" cy="1923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800" dirty="0">
                <a:latin typeface="Fira Sans Black" panose="020B0A03050000020004" pitchFamily="34" charset="0"/>
              </a:rPr>
              <a:t>SHARING </a:t>
            </a:r>
          </a:p>
          <a:p>
            <a:r>
              <a:rPr lang="fi-FI" sz="4800" dirty="0">
                <a:latin typeface="Fira Sans Black" panose="020B0A03050000020004" pitchFamily="34" charset="0"/>
              </a:rPr>
              <a:t>THE KNOWLEDGE</a:t>
            </a:r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7B7F026E-D910-41CB-9FAB-68316FD26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26" y="4361940"/>
            <a:ext cx="809831" cy="65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9">
            <a:extLst>
              <a:ext uri="{FF2B5EF4-FFF2-40B4-BE49-F238E27FC236}">
                <a16:creationId xmlns:a16="http://schemas.microsoft.com/office/drawing/2014/main" id="{DE60F32C-6DD5-4640-B785-656F89E3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1" y="5357100"/>
            <a:ext cx="95091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12">
            <a:extLst>
              <a:ext uri="{FF2B5EF4-FFF2-40B4-BE49-F238E27FC236}">
                <a16:creationId xmlns:a16="http://schemas.microsoft.com/office/drawing/2014/main" id="{3C5B5BF2-D9F8-495B-862B-B308FA569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8" y="4307874"/>
            <a:ext cx="71278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orakulmio 17">
            <a:extLst>
              <a:ext uri="{FF2B5EF4-FFF2-40B4-BE49-F238E27FC236}">
                <a16:creationId xmlns:a16="http://schemas.microsoft.com/office/drawing/2014/main" id="{B1562DC9-5578-4EF4-A56F-0BEDBA91D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582" y="4651329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@edufuturajkl</a:t>
            </a:r>
          </a:p>
        </p:txBody>
      </p:sp>
      <p:sp>
        <p:nvSpPr>
          <p:cNvPr id="10" name="Suorakulmio 17">
            <a:extLst>
              <a:ext uri="{FF2B5EF4-FFF2-40B4-BE49-F238E27FC236}">
                <a16:creationId xmlns:a16="http://schemas.microsoft.com/office/drawing/2014/main" id="{D833D2B7-B340-4D05-8DFB-FC2E82216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426" y="4664267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@edufuturajkl</a:t>
            </a:r>
          </a:p>
        </p:txBody>
      </p:sp>
      <p:pic>
        <p:nvPicPr>
          <p:cNvPr id="11" name="Kuva 10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1C1AB6F3-F1C6-457A-B363-498E02CBC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366" y="5357100"/>
            <a:ext cx="720897" cy="719138"/>
          </a:xfrm>
          <a:prstGeom prst="rect">
            <a:avLst/>
          </a:prstGeom>
        </p:spPr>
      </p:pic>
      <p:sp>
        <p:nvSpPr>
          <p:cNvPr id="12" name="Suorakulmio 17">
            <a:extLst>
              <a:ext uri="{FF2B5EF4-FFF2-40B4-BE49-F238E27FC236}">
                <a16:creationId xmlns:a16="http://schemas.microsoft.com/office/drawing/2014/main" id="{DBC73D5F-4BA2-4328-9632-04BC17143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573" y="5696778"/>
            <a:ext cx="2329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EduFutura Jyväskylä</a:t>
            </a:r>
          </a:p>
        </p:txBody>
      </p:sp>
      <p:sp>
        <p:nvSpPr>
          <p:cNvPr id="13" name="Suorakulmio 17">
            <a:extLst>
              <a:ext uri="{FF2B5EF4-FFF2-40B4-BE49-F238E27FC236}">
                <a16:creationId xmlns:a16="http://schemas.microsoft.com/office/drawing/2014/main" id="{7E46DD27-8267-43E8-A3DB-0B3F1289D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238" y="5720632"/>
            <a:ext cx="2329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EduFutura Jyväskylä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BCDA3B04-B02C-4F86-984D-E73523F3D766}"/>
              </a:ext>
            </a:extLst>
          </p:cNvPr>
          <p:cNvSpPr txBox="1">
            <a:spLocks/>
          </p:cNvSpPr>
          <p:nvPr/>
        </p:nvSpPr>
        <p:spPr>
          <a:xfrm>
            <a:off x="7867645" y="5720632"/>
            <a:ext cx="4510007" cy="11628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dirty="0">
                <a:highlight>
                  <a:srgbClr val="00244A"/>
                </a:highlight>
              </a:rPr>
              <a:t>www.edufutura.fi</a:t>
            </a:r>
          </a:p>
        </p:txBody>
      </p:sp>
    </p:spTree>
    <p:extLst>
      <p:ext uri="{BB962C8B-B14F-4D97-AF65-F5344CB8AC3E}">
        <p14:creationId xmlns:p14="http://schemas.microsoft.com/office/powerpoint/2010/main" val="32036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23E83E60-60B1-4A41-B6EC-C7C716F9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43" y="231494"/>
            <a:ext cx="5738758" cy="3020992"/>
          </a:xfrm>
        </p:spPr>
        <p:txBody>
          <a:bodyPr>
            <a:noAutofit/>
          </a:bodyPr>
          <a:lstStyle/>
          <a:p>
            <a:r>
              <a:rPr lang="fi-FI" sz="4000" dirty="0"/>
              <a:t>EduFutura Jyväskylä on </a:t>
            </a:r>
            <a:r>
              <a:rPr lang="fi-FI" sz="4000" b="0" i="0" dirty="0">
                <a:effectLst/>
                <a:latin typeface="Fira Sans Black" panose="020B0A03050000020004" pitchFamily="34" charset="0"/>
              </a:rPr>
              <a:t>oppimisen, tutkimuksen ja kehittämisen osaamiskeskittymä</a:t>
            </a:r>
            <a:r>
              <a:rPr lang="fi-FI" sz="3600" b="0" i="0" dirty="0">
                <a:effectLst/>
                <a:latin typeface="Fira Sans Black" panose="020B0A03050000020004" pitchFamily="34" charset="0"/>
              </a:rPr>
              <a:t>.</a:t>
            </a:r>
            <a:endParaRPr lang="fi-FI" sz="3600" dirty="0">
              <a:latin typeface="Fira Sans Black" panose="020B0A030500000200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F08A518-969E-40E6-8694-46108072B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48" y="3865015"/>
            <a:ext cx="2876323" cy="71938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8CBCB37-A270-464A-890D-3C960698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48" y="5090850"/>
            <a:ext cx="2528331" cy="126416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AF638C2-6B76-4637-88E3-07B6CCEFD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212" y="4330183"/>
            <a:ext cx="2222576" cy="13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0D1521-8244-42D5-811C-30D29C7C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8188"/>
            <a:ext cx="10515600" cy="1368254"/>
          </a:xfrm>
        </p:spPr>
        <p:txBody>
          <a:bodyPr>
            <a:normAutofit fontScale="90000"/>
          </a:bodyPr>
          <a:lstStyle/>
          <a:p>
            <a:r>
              <a:rPr lang="fi-FI" dirty="0"/>
              <a:t>EduFutura-strategiat, kärkialat ja yhteistyömalli</a:t>
            </a:r>
          </a:p>
        </p:txBody>
      </p:sp>
    </p:spTree>
    <p:extLst>
      <p:ext uri="{BB962C8B-B14F-4D97-AF65-F5344CB8AC3E}">
        <p14:creationId xmlns:p14="http://schemas.microsoft.com/office/powerpoint/2010/main" val="12601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B3F90704-C83E-461A-8439-1E166816F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51" y="219918"/>
            <a:ext cx="5843049" cy="881497"/>
          </a:xfrm>
        </p:spPr>
        <p:txBody>
          <a:bodyPr/>
          <a:lstStyle/>
          <a:p>
            <a:r>
              <a:rPr lang="fi-FI" dirty="0"/>
              <a:t>EduFutura-strategiat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8CCB52E2-F13C-4E34-B31D-C3D638306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951" y="1354237"/>
            <a:ext cx="6043677" cy="503498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EduFutura-strategia 2020 – 2024 visio</a:t>
            </a:r>
          </a:p>
          <a:p>
            <a:r>
              <a:rPr lang="fi-FI" sz="2000" dirty="0">
                <a:solidFill>
                  <a:schemeClr val="accent1"/>
                </a:solidFill>
                <a:latin typeface="Fira Sans ExtraBold" panose="020B0903050000020004" pitchFamily="34" charset="0"/>
              </a:rPr>
              <a:t>EduFutura luo merkityksellistä osaamista ja kilpailukykyä</a:t>
            </a:r>
          </a:p>
          <a:p>
            <a:endParaRPr lang="fi-FI" dirty="0"/>
          </a:p>
          <a:p>
            <a:r>
              <a:rPr lang="fi-FI" dirty="0"/>
              <a:t>EduFutura-yrittäjyysyhteistyön strategiset tavoitteet ja visio 2021 – 2024</a:t>
            </a:r>
          </a:p>
          <a:p>
            <a:r>
              <a:rPr lang="fi-FI" dirty="0">
                <a:solidFill>
                  <a:schemeClr val="accent1"/>
                </a:solidFill>
                <a:latin typeface="Fira Sans ExtraBold" panose="020B0903050000020004" pitchFamily="34" charset="0"/>
              </a:rPr>
              <a:t>EduFuturan opiskelijoilla ja henkilökunnalla on yrittäjämäinen asenne ja Suomen parhaat mahdollisuudet innovointiin ja yrittäjyyteen</a:t>
            </a:r>
          </a:p>
          <a:p>
            <a:endParaRPr lang="fi-FI" dirty="0">
              <a:latin typeface="Fira Sans ExtraBold" panose="020B0903050000020004" pitchFamily="34" charset="0"/>
            </a:endParaRPr>
          </a:p>
          <a:p>
            <a:r>
              <a:rPr lang="fi-FI" dirty="0"/>
              <a:t>EduFuturan sote-yhteistyön strategiset tavoitteet ja visio 2022 - 2028</a:t>
            </a:r>
          </a:p>
          <a:p>
            <a:r>
              <a:rPr lang="fi-FI" b="1" i="0" dirty="0">
                <a:solidFill>
                  <a:srgbClr val="FED600"/>
                </a:solidFill>
                <a:effectLst/>
                <a:latin typeface="Fira Sans" panose="020B0503050000020004" pitchFamily="34" charset="0"/>
              </a:rPr>
              <a:t>Monialainen ja monitieteinen yhteistyö on edellytyksenä menestymiselle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26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7147E73B-8F76-407B-A052-74190C414B62}"/>
              </a:ext>
            </a:extLst>
          </p:cNvPr>
          <p:cNvSpPr/>
          <p:nvPr/>
        </p:nvSpPr>
        <p:spPr>
          <a:xfrm>
            <a:off x="318976" y="181835"/>
            <a:ext cx="7708605" cy="156788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440B931-34C5-4BBD-A791-A7850DA266E6}"/>
              </a:ext>
            </a:extLst>
          </p:cNvPr>
          <p:cNvSpPr txBox="1"/>
          <p:nvPr/>
        </p:nvSpPr>
        <p:spPr>
          <a:xfrm>
            <a:off x="616689" y="327170"/>
            <a:ext cx="74108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ED600"/>
                </a:solidFill>
                <a:latin typeface="Fira Sans ExtraBold" panose="020B0903050000020004" pitchFamily="34" charset="0"/>
              </a:rPr>
              <a:t>EduFutura Jyväskylä missio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Sharing the knowlegde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E09EA760-6E0F-4CBF-8904-7B7D722D7D7A}"/>
              </a:ext>
            </a:extLst>
          </p:cNvPr>
          <p:cNvSpPr/>
          <p:nvPr/>
        </p:nvSpPr>
        <p:spPr>
          <a:xfrm>
            <a:off x="1258187" y="1924540"/>
            <a:ext cx="7708605" cy="210524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372F8E5-8DD7-42E6-BEF4-5AA1C135C5DE}"/>
              </a:ext>
            </a:extLst>
          </p:cNvPr>
          <p:cNvSpPr txBox="1"/>
          <p:nvPr/>
        </p:nvSpPr>
        <p:spPr>
          <a:xfrm>
            <a:off x="1555900" y="2093292"/>
            <a:ext cx="741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ED600"/>
                </a:solidFill>
                <a:latin typeface="Fira Sans ExtraBold" panose="020B0903050000020004" pitchFamily="34" charset="0"/>
              </a:rPr>
              <a:t>EduFutura Jyväskylä visio</a:t>
            </a:r>
            <a:endParaRPr lang="fi-FI" sz="3200" dirty="0">
              <a:solidFill>
                <a:srgbClr val="FED600"/>
              </a:solidFill>
              <a:latin typeface="Fira Sans" panose="020B0503050000020004" pitchFamily="34" charset="0"/>
            </a:endParaRP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EduFutura luo merkityksellistä osaamista ja kilpailukykyä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987AFBFA-816B-453A-98C1-ADD1FC846D7C}"/>
              </a:ext>
            </a:extLst>
          </p:cNvPr>
          <p:cNvSpPr/>
          <p:nvPr/>
        </p:nvSpPr>
        <p:spPr>
          <a:xfrm>
            <a:off x="2381694" y="4198538"/>
            <a:ext cx="9409813" cy="23322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4607FD1-BC88-41A1-9E22-22006232C069}"/>
              </a:ext>
            </a:extLst>
          </p:cNvPr>
          <p:cNvSpPr txBox="1"/>
          <p:nvPr/>
        </p:nvSpPr>
        <p:spPr>
          <a:xfrm>
            <a:off x="2803454" y="4198147"/>
            <a:ext cx="828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ED600"/>
                </a:solidFill>
                <a:latin typeface="Fira Sans ExtraBold" panose="020B0903050000020004" pitchFamily="34" charset="0"/>
              </a:rPr>
              <a:t>EduFutura Jyväskylä päätavoitteet</a:t>
            </a:r>
            <a:endParaRPr lang="fi-FI" sz="3200" dirty="0">
              <a:solidFill>
                <a:srgbClr val="FED600"/>
              </a:solidFill>
              <a:latin typeface="Fira Sans" panose="020B0503050000020004" pitchFamily="34" charset="0"/>
            </a:endParaRP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Opiskelijalupaus 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Yhteiskunnallinen lupaus 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Vastuullisen resurssoinnin lupaus</a:t>
            </a:r>
          </a:p>
        </p:txBody>
      </p:sp>
    </p:spTree>
    <p:extLst>
      <p:ext uri="{BB962C8B-B14F-4D97-AF65-F5344CB8AC3E}">
        <p14:creationId xmlns:p14="http://schemas.microsoft.com/office/powerpoint/2010/main" val="683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7147E73B-8F76-407B-A052-74190C414B62}"/>
              </a:ext>
            </a:extLst>
          </p:cNvPr>
          <p:cNvSpPr/>
          <p:nvPr/>
        </p:nvSpPr>
        <p:spPr>
          <a:xfrm>
            <a:off x="318975" y="181835"/>
            <a:ext cx="8709278" cy="180901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440B931-34C5-4BBD-A791-A7850DA266E6}"/>
              </a:ext>
            </a:extLst>
          </p:cNvPr>
          <p:cNvSpPr txBox="1"/>
          <p:nvPr/>
        </p:nvSpPr>
        <p:spPr>
          <a:xfrm>
            <a:off x="638195" y="229373"/>
            <a:ext cx="80708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ED600"/>
                </a:solidFill>
                <a:latin typeface="Fira Sans ExtraBold" panose="020B0903050000020004" pitchFamily="34" charset="0"/>
              </a:rPr>
              <a:t>Opiskelijalupaus:</a:t>
            </a:r>
          </a:p>
          <a:p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Yksilölliset, joustavat ja laadukkaat opintopolut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E09EA760-6E0F-4CBF-8904-7B7D722D7D7A}"/>
              </a:ext>
            </a:extLst>
          </p:cNvPr>
          <p:cNvSpPr/>
          <p:nvPr/>
        </p:nvSpPr>
        <p:spPr>
          <a:xfrm>
            <a:off x="1387926" y="2176041"/>
            <a:ext cx="8466208" cy="24956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372F8E5-8DD7-42E6-BEF4-5AA1C135C5DE}"/>
              </a:ext>
            </a:extLst>
          </p:cNvPr>
          <p:cNvSpPr txBox="1"/>
          <p:nvPr/>
        </p:nvSpPr>
        <p:spPr>
          <a:xfrm>
            <a:off x="1850820" y="2290281"/>
            <a:ext cx="7555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ED600"/>
                </a:solidFill>
                <a:latin typeface="Fira Sans ExtraBold" panose="020B0903050000020004" pitchFamily="34" charset="0"/>
              </a:rPr>
              <a:t>Yhteiskunnallinen lupaus:</a:t>
            </a:r>
            <a:endParaRPr lang="fi-FI" sz="3200" dirty="0">
              <a:solidFill>
                <a:srgbClr val="FED600"/>
              </a:solidFill>
              <a:latin typeface="Fira Sans" panose="020B0503050000020004" pitchFamily="34" charset="0"/>
            </a:endParaRP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Kilpailukykyä ja elinvoimaa tulevaisuuslähtöisellä osaamisella </a:t>
            </a: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ja työelämäpalveluilla</a:t>
            </a:r>
            <a:r>
              <a:rPr lang="fi-FI" sz="3600" b="1" i="1" dirty="0">
                <a:solidFill>
                  <a:schemeClr val="bg1"/>
                </a:solidFill>
                <a:latin typeface="Fira Sans ExtraBold" panose="020B0903050000020004" pitchFamily="34" charset="0"/>
              </a:rPr>
              <a:t> </a:t>
            </a:r>
            <a:endParaRPr lang="fi-FI" sz="3600" i="1" dirty="0">
              <a:solidFill>
                <a:schemeClr val="bg1"/>
              </a:solidFill>
              <a:latin typeface="Fira Sans ExtraBold" panose="020B0903050000020004" pitchFamily="34" charset="0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987AFBFA-816B-453A-98C1-ADD1FC846D7C}"/>
              </a:ext>
            </a:extLst>
          </p:cNvPr>
          <p:cNvSpPr/>
          <p:nvPr/>
        </p:nvSpPr>
        <p:spPr>
          <a:xfrm>
            <a:off x="2943442" y="4856924"/>
            <a:ext cx="8408227" cy="17552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4607FD1-BC88-41A1-9E22-22006232C069}"/>
              </a:ext>
            </a:extLst>
          </p:cNvPr>
          <p:cNvSpPr txBox="1"/>
          <p:nvPr/>
        </p:nvSpPr>
        <p:spPr>
          <a:xfrm>
            <a:off x="3366878" y="4919415"/>
            <a:ext cx="78921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FED600"/>
                </a:solidFill>
                <a:latin typeface="Fira Sans ExtraBold" panose="020B0903050000020004" pitchFamily="34" charset="0"/>
              </a:rPr>
              <a:t>Vastuullisen resurssin lupaus:</a:t>
            </a:r>
            <a:endParaRPr lang="fi-FI" sz="3200" dirty="0">
              <a:solidFill>
                <a:srgbClr val="FED600"/>
              </a:solidFill>
              <a:latin typeface="Fira Sans" panose="020B0503050000020004" pitchFamily="34" charset="0"/>
            </a:endParaRP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Laadukkaat ja kustannustehokkaat </a:t>
            </a:r>
          </a:p>
          <a:p>
            <a:r>
              <a:rPr lang="fi-FI" sz="3600" b="1" dirty="0">
                <a:solidFill>
                  <a:schemeClr val="bg1"/>
                </a:solidFill>
                <a:latin typeface="Fira Sans ExtraBold" panose="020B0903050000020004" pitchFamily="34" charset="0"/>
              </a:rPr>
              <a:t>yhteiset rakenteet</a:t>
            </a:r>
            <a:r>
              <a:rPr lang="fi-FI" sz="3600" dirty="0">
                <a:solidFill>
                  <a:schemeClr val="bg1"/>
                </a:solidFill>
                <a:latin typeface="Fira Sans ExtraBold" panose="020B090305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04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8CE3BAB3-98DE-40DC-BB18-4FA937850E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226285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244A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3600" b="0" dirty="0">
                <a:solidFill>
                  <a:schemeClr val="accent1"/>
                </a:solidFill>
              </a:rPr>
              <a:t>	</a:t>
            </a:r>
            <a:r>
              <a:rPr lang="fi-FI" sz="3300" b="0" dirty="0">
                <a:solidFill>
                  <a:schemeClr val="accent1"/>
                </a:solidFill>
              </a:rPr>
              <a:t>Opiskelijoille</a:t>
            </a:r>
            <a:r>
              <a:rPr lang="fi-FI" sz="3300" b="0" dirty="0">
                <a:solidFill>
                  <a:srgbClr val="FFFFFF"/>
                </a:solidFill>
              </a:rPr>
              <a:t> luomme monipuolisia mahdollisuuksia 	joustaviin opintopolkuihin ja ristiinopiskeluun -&gt; 	EduFuturan opintotarjotin</a:t>
            </a:r>
            <a:endParaRPr lang="fi-FI" sz="33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C4E9DCAE-565B-466D-9B7B-ECBA91AF44E7}"/>
              </a:ext>
            </a:extLst>
          </p:cNvPr>
          <p:cNvSpPr txBox="1">
            <a:spLocks/>
          </p:cNvSpPr>
          <p:nvPr/>
        </p:nvSpPr>
        <p:spPr>
          <a:xfrm>
            <a:off x="1" y="1938762"/>
            <a:ext cx="12191999" cy="23083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244A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3600" b="0" i="0" u="none" strike="noStrike" dirty="0">
                <a:solidFill>
                  <a:schemeClr val="accent1"/>
                </a:solidFill>
                <a:effectLst/>
              </a:rPr>
              <a:t>	</a:t>
            </a:r>
            <a:r>
              <a:rPr lang="fi-FI" sz="3300" b="0" i="0" u="none" strike="noStrike" dirty="0">
                <a:solidFill>
                  <a:schemeClr val="accent1"/>
                </a:solidFill>
                <a:effectLst/>
              </a:rPr>
              <a:t>Henkilökunnallemme</a:t>
            </a:r>
            <a:r>
              <a:rPr lang="fi-FI" sz="3300" b="0" i="0" u="none" strike="noStrike" dirty="0">
                <a:solidFill>
                  <a:srgbClr val="FFFFFF"/>
                </a:solidFill>
                <a:effectLst/>
              </a:rPr>
              <a:t> luomme mahdollisuuksia 	asiantuntemuksen jakamiseen ja yhteiseen 	kehittämiseen.</a:t>
            </a:r>
            <a:endParaRPr lang="fi-FI" sz="3300" dirty="0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83CA2507-CDFC-421F-ADEE-59718AD72AC7}"/>
              </a:ext>
            </a:extLst>
          </p:cNvPr>
          <p:cNvSpPr txBox="1">
            <a:spLocks/>
          </p:cNvSpPr>
          <p:nvPr/>
        </p:nvSpPr>
        <p:spPr>
          <a:xfrm>
            <a:off x="-2" y="4201614"/>
            <a:ext cx="12192001" cy="26563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244A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i-FI" sz="3600" b="0" i="0" u="none" strike="noStrike" dirty="0">
                <a:solidFill>
                  <a:schemeClr val="accent1"/>
                </a:solidFill>
                <a:effectLst/>
              </a:rPr>
              <a:t>	Yrityksille ja työelämälle</a:t>
            </a:r>
            <a:r>
              <a:rPr lang="fi-FI" sz="3600" b="0" i="0" u="none" strike="noStrike" dirty="0">
                <a:solidFill>
                  <a:srgbClr val="FFFFFF"/>
                </a:solidFill>
                <a:effectLst/>
              </a:rPr>
              <a:t> vahvistamme alueen 	tulevaisuuden osaamista, kilpailukykyä ja 	elinvoimaa. 	Kehitämme jatkuvan oppimisen tarjontaa ja ennakointia 	työelämän osaamistarpeisiin. Innostamme yrityksiä ja 	työntekijöitä osaamisensa uudistamiseen.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28996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EduFutura">
      <a:dk1>
        <a:srgbClr val="002349"/>
      </a:dk1>
      <a:lt1>
        <a:srgbClr val="FEFFFE"/>
      </a:lt1>
      <a:dk2>
        <a:srgbClr val="002348"/>
      </a:dk2>
      <a:lt2>
        <a:srgbClr val="DAD9D4"/>
      </a:lt2>
      <a:accent1>
        <a:srgbClr val="FDD405"/>
      </a:accent1>
      <a:accent2>
        <a:srgbClr val="AA9FCF"/>
      </a:accent2>
      <a:accent3>
        <a:srgbClr val="88E3CF"/>
      </a:accent3>
      <a:accent4>
        <a:srgbClr val="FEA586"/>
      </a:accent4>
      <a:accent5>
        <a:srgbClr val="D9D8D5"/>
      </a:accent5>
      <a:accent6>
        <a:srgbClr val="FDD405"/>
      </a:accent6>
      <a:hlink>
        <a:srgbClr val="FDD405"/>
      </a:hlink>
      <a:folHlink>
        <a:srgbClr val="D9DAD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A9AC5C519103B4FB06AAB6FAB6CAA85" ma:contentTypeVersion="12" ma:contentTypeDescription="Luo uusi asiakirja." ma:contentTypeScope="" ma:versionID="4d3c6629424158351656cb2594854d24">
  <xsd:schema xmlns:xsd="http://www.w3.org/2001/XMLSchema" xmlns:xs="http://www.w3.org/2001/XMLSchema" xmlns:p="http://schemas.microsoft.com/office/2006/metadata/properties" xmlns:ns1="http://schemas.microsoft.com/sharepoint/v3" xmlns:ns3="246efb76-a3ac-4725-a383-9b5dfe9a4884" targetNamespace="http://schemas.microsoft.com/office/2006/metadata/properties" ma:root="true" ma:fieldsID="9864649ed2752e9544de6f0237be06a4" ns1:_="" ns3:_="">
    <xsd:import namespace="http://schemas.microsoft.com/sharepoint/v3"/>
    <xsd:import namespace="246efb76-a3ac-4725-a383-9b5dfe9a48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efb76-a3ac-4725-a383-9b5dfe9a48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CAA894-CA90-47FC-8128-4BB3418DFCA1}">
  <ds:schemaRefs>
    <ds:schemaRef ds:uri="http://schemas.microsoft.com/sharepoint/v3"/>
    <ds:schemaRef ds:uri="http://purl.org/dc/terms/"/>
    <ds:schemaRef ds:uri="246efb76-a3ac-4725-a383-9b5dfe9a488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E9153EF-8046-46D3-A760-512E17996B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92D7D1-DEA1-4CC2-8C38-E59006B32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6efb76-a3ac-4725-a383-9b5dfe9a48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1133</Words>
  <Application>Microsoft Office PowerPoint</Application>
  <PresentationFormat>Laajakuva</PresentationFormat>
  <Paragraphs>227</Paragraphs>
  <Slides>31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8" baseType="lpstr">
      <vt:lpstr>Arial</vt:lpstr>
      <vt:lpstr>Calibri</vt:lpstr>
      <vt:lpstr>Fira Sans</vt:lpstr>
      <vt:lpstr>Fira Sans Black</vt:lpstr>
      <vt:lpstr>Fira Sans ExtraBold</vt:lpstr>
      <vt:lpstr>Wingdings</vt:lpstr>
      <vt:lpstr>Office-teema</vt:lpstr>
      <vt:lpstr>EduFutura Jyväskylä</vt:lpstr>
      <vt:lpstr>Jyväskylässä on  yli 40 000 opiskelijaa! </vt:lpstr>
      <vt:lpstr>Kohti vahvoja alueellisia osaamiskeskittymiä</vt:lpstr>
      <vt:lpstr>EduFutura Jyväskylä on oppimisen, tutkimuksen ja kehittämisen osaamiskeskittymä.</vt:lpstr>
      <vt:lpstr>EduFutura-strategiat, kärkialat ja yhteistyömalli</vt:lpstr>
      <vt:lpstr>EduFutura-strategiat</vt:lpstr>
      <vt:lpstr>PowerPoint-esitys</vt:lpstr>
      <vt:lpstr>PowerPoint-esitys</vt:lpstr>
      <vt:lpstr>PowerPoint-esitys</vt:lpstr>
      <vt:lpstr>PowerPoint-esitys</vt:lpstr>
      <vt:lpstr>PowerPoint-esitys</vt:lpstr>
      <vt:lpstr>EduFutura -konsepti 2023</vt:lpstr>
      <vt:lpstr>EduFutura konsepti 2023 </vt:lpstr>
      <vt:lpstr>EDUFUTURA JYVÄSKYLÄ KEHITTÄMISOHJELMAT 2023</vt:lpstr>
      <vt:lpstr>Kehittämisohjelma</vt:lpstr>
      <vt:lpstr>EduFutura-johtoryhmän painopisteet 2023</vt:lpstr>
      <vt:lpstr>Ristiinopiskelu EduFuturassa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EduFutura-urheilijaopinnot</vt:lpstr>
      <vt:lpstr>PowerPoint-esitys</vt:lpstr>
      <vt:lpstr>Jyväskylän yliopiston ja Jyväskylän ammattikorkeakoulun kansainvälisille opiskelijoille</vt:lpstr>
      <vt:lpstr>Palautetta EduFuturasta</vt:lpstr>
      <vt:lpstr>Opiskelijapalautetta</vt:lpstr>
      <vt:lpstr>Henkilöstön palautetta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Visual Friday</dc:creator>
  <cp:lastModifiedBy>Tiina</cp:lastModifiedBy>
  <cp:revision>115</cp:revision>
  <dcterms:created xsi:type="dcterms:W3CDTF">2020-03-24T11:15:28Z</dcterms:created>
  <dcterms:modified xsi:type="dcterms:W3CDTF">2022-12-29T07:09:44Z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0x0101005A9AC5C519103B4FB06AAB6FAB6CAA85</vt:lpwstr>
  </property>
</Properties>
</file>